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359" r:id="rId2"/>
    <p:sldId id="360" r:id="rId3"/>
    <p:sldId id="361" r:id="rId4"/>
    <p:sldId id="362" r:id="rId5"/>
    <p:sldId id="373" r:id="rId6"/>
    <p:sldId id="333" r:id="rId7"/>
    <p:sldId id="371" r:id="rId8"/>
    <p:sldId id="324" r:id="rId9"/>
    <p:sldId id="374" r:id="rId10"/>
    <p:sldId id="372" r:id="rId11"/>
    <p:sldId id="375" r:id="rId12"/>
    <p:sldId id="376" r:id="rId13"/>
    <p:sldId id="369" r:id="rId1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5613" indent="1588" algn="l" rtl="0" fontAlgn="base">
      <a:spcBef>
        <a:spcPct val="0"/>
      </a:spcBef>
      <a:spcAft>
        <a:spcPct val="0"/>
      </a:spcAft>
      <a:defRPr kern="1200">
        <a:solidFill>
          <a:schemeClr val="tx1"/>
        </a:solidFill>
        <a:latin typeface="Arial" charset="0"/>
        <a:ea typeface="+mn-ea"/>
        <a:cs typeface="Arial" charset="0"/>
      </a:defRPr>
    </a:lvl2pPr>
    <a:lvl3pPr marL="912813" indent="1588" algn="l" rtl="0" fontAlgn="base">
      <a:spcBef>
        <a:spcPct val="0"/>
      </a:spcBef>
      <a:spcAft>
        <a:spcPct val="0"/>
      </a:spcAft>
      <a:defRPr kern="1200">
        <a:solidFill>
          <a:schemeClr val="tx1"/>
        </a:solidFill>
        <a:latin typeface="Arial" charset="0"/>
        <a:ea typeface="+mn-ea"/>
        <a:cs typeface="Arial" charset="0"/>
      </a:defRPr>
    </a:lvl3pPr>
    <a:lvl4pPr marL="1370013" indent="1588" algn="l" rtl="0" fontAlgn="base">
      <a:spcBef>
        <a:spcPct val="0"/>
      </a:spcBef>
      <a:spcAft>
        <a:spcPct val="0"/>
      </a:spcAft>
      <a:defRPr kern="1200">
        <a:solidFill>
          <a:schemeClr val="tx1"/>
        </a:solidFill>
        <a:latin typeface="Arial" charset="0"/>
        <a:ea typeface="+mn-ea"/>
        <a:cs typeface="Arial" charset="0"/>
      </a:defRPr>
    </a:lvl4pPr>
    <a:lvl5pPr marL="1827213" indent="1588"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663300"/>
    <a:srgbClr val="358DF7"/>
    <a:srgbClr val="FFFFCC"/>
    <a:srgbClr val="FFFFFF"/>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640" autoAdjust="0"/>
  </p:normalViewPr>
  <p:slideViewPr>
    <p:cSldViewPr>
      <p:cViewPr varScale="1">
        <p:scale>
          <a:sx n="80" d="100"/>
          <a:sy n="80" d="100"/>
        </p:scale>
        <p:origin x="-1216"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cs typeface="+mn-cs"/>
              </a:defRPr>
            </a:lvl1pPr>
          </a:lstStyle>
          <a:p>
            <a:pPr>
              <a:defRPr/>
            </a:pPr>
            <a:endParaRPr lang="en-US"/>
          </a:p>
        </p:txBody>
      </p:sp>
      <p:sp>
        <p:nvSpPr>
          <p:cNvPr id="81923"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cs typeface="+mn-cs"/>
              </a:defRPr>
            </a:lvl1pPr>
          </a:lstStyle>
          <a:p>
            <a:pPr>
              <a:defRPr/>
            </a:pPr>
            <a:endParaRPr lang="en-US"/>
          </a:p>
        </p:txBody>
      </p:sp>
      <p:sp>
        <p:nvSpPr>
          <p:cNvPr id="81924"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cs typeface="+mn-cs"/>
              </a:defRPr>
            </a:lvl1pPr>
          </a:lstStyle>
          <a:p>
            <a:pPr>
              <a:defRPr/>
            </a:pPr>
            <a:endParaRPr lang="en-US"/>
          </a:p>
        </p:txBody>
      </p:sp>
      <p:sp>
        <p:nvSpPr>
          <p:cNvPr id="81925"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cs typeface="+mn-cs"/>
              </a:defRPr>
            </a:lvl1pPr>
          </a:lstStyle>
          <a:p>
            <a:pPr>
              <a:defRPr/>
            </a:pPr>
            <a:fld id="{5160E93C-BCB4-42D7-ACAC-31835C4A77BC}" type="slidenum">
              <a:rPr lang="en-US"/>
              <a:pPr>
                <a:defRPr/>
              </a:pPr>
              <a:t>‹#›</a:t>
            </a:fld>
            <a:endParaRPr lang="en-US"/>
          </a:p>
        </p:txBody>
      </p:sp>
    </p:spTree>
    <p:extLst>
      <p:ext uri="{BB962C8B-B14F-4D97-AF65-F5344CB8AC3E}">
        <p14:creationId xmlns:p14="http://schemas.microsoft.com/office/powerpoint/2010/main" val="25779509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cs typeface="+mn-cs"/>
              </a:defRPr>
            </a:lvl1pPr>
          </a:lstStyle>
          <a:p>
            <a:pPr>
              <a:defRPr/>
            </a:pPr>
            <a:endParaRPr lang="en-US"/>
          </a:p>
        </p:txBody>
      </p:sp>
      <p:sp>
        <p:nvSpPr>
          <p:cNvPr id="5123"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cs typeface="+mn-cs"/>
              </a:defRPr>
            </a:lvl1pPr>
          </a:lstStyle>
          <a:p>
            <a:pPr>
              <a:defRPr/>
            </a:pPr>
            <a:endParaRPr lang="en-US"/>
          </a:p>
        </p:txBody>
      </p:sp>
      <p:sp>
        <p:nvSpPr>
          <p:cNvPr id="7680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cs typeface="+mn-cs"/>
              </a:defRPr>
            </a:lvl1pPr>
          </a:lstStyle>
          <a:p>
            <a:pPr>
              <a:defRPr/>
            </a:pPr>
            <a:endParaRPr lang="en-US"/>
          </a:p>
        </p:txBody>
      </p:sp>
      <p:sp>
        <p:nvSpPr>
          <p:cNvPr id="5127"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cs typeface="+mn-cs"/>
              </a:defRPr>
            </a:lvl1pPr>
          </a:lstStyle>
          <a:p>
            <a:pPr>
              <a:defRPr/>
            </a:pPr>
            <a:fld id="{4239F92E-DC61-46CC-B0B5-B91F3930699C}" type="slidenum">
              <a:rPr lang="en-US"/>
              <a:pPr>
                <a:defRPr/>
              </a:pPr>
              <a:t>‹#›</a:t>
            </a:fld>
            <a:endParaRPr lang="en-US"/>
          </a:p>
        </p:txBody>
      </p:sp>
    </p:spTree>
    <p:extLst>
      <p:ext uri="{BB962C8B-B14F-4D97-AF65-F5344CB8AC3E}">
        <p14:creationId xmlns:p14="http://schemas.microsoft.com/office/powerpoint/2010/main" val="2310515158"/>
      </p:ext>
    </p:extLst>
  </p:cSld>
  <p:clrMap bg1="lt1" tx1="dk1" bg2="lt2" tx2="dk2" accent1="accent1" accent2="accent2" accent3="accent3" accent4="accent4" accent5="accent5" accent6="accent6" hlink="hlink" folHlink="folHlink"/>
  <p:notesStyle>
    <a:lvl1pPr algn="l" defTabSz="912813" rtl="0" eaLnBrk="0" fontAlgn="base" hangingPunct="0">
      <a:spcBef>
        <a:spcPct val="30000"/>
      </a:spcBef>
      <a:spcAft>
        <a:spcPct val="0"/>
      </a:spcAft>
      <a:defRPr sz="1200" kern="1200">
        <a:solidFill>
          <a:schemeClr val="tx1"/>
        </a:solidFill>
        <a:latin typeface="Arial" charset="0"/>
        <a:ea typeface="+mn-ea"/>
        <a:cs typeface="+mn-cs"/>
      </a:defRPr>
    </a:lvl1pPr>
    <a:lvl2pPr marL="455613" algn="l" defTabSz="912813" rtl="0" eaLnBrk="0" fontAlgn="base" hangingPunct="0">
      <a:spcBef>
        <a:spcPct val="30000"/>
      </a:spcBef>
      <a:spcAft>
        <a:spcPct val="0"/>
      </a:spcAft>
      <a:defRPr sz="1200" kern="1200">
        <a:solidFill>
          <a:schemeClr val="tx1"/>
        </a:solidFill>
        <a:latin typeface="Arial" charset="0"/>
        <a:ea typeface="+mn-ea"/>
        <a:cs typeface="+mn-cs"/>
      </a:defRPr>
    </a:lvl2pPr>
    <a:lvl3pPr marL="912813" algn="l" defTabSz="912813" rtl="0" eaLnBrk="0" fontAlgn="base" hangingPunct="0">
      <a:spcBef>
        <a:spcPct val="30000"/>
      </a:spcBef>
      <a:spcAft>
        <a:spcPct val="0"/>
      </a:spcAft>
      <a:defRPr sz="1200" kern="1200">
        <a:solidFill>
          <a:schemeClr val="tx1"/>
        </a:solidFill>
        <a:latin typeface="Arial" charset="0"/>
        <a:ea typeface="+mn-ea"/>
        <a:cs typeface="+mn-cs"/>
      </a:defRPr>
    </a:lvl3pPr>
    <a:lvl4pPr marL="1370013" algn="l" defTabSz="912813" rtl="0" eaLnBrk="0" fontAlgn="base" hangingPunct="0">
      <a:spcBef>
        <a:spcPct val="30000"/>
      </a:spcBef>
      <a:spcAft>
        <a:spcPct val="0"/>
      </a:spcAft>
      <a:defRPr sz="1200" kern="1200">
        <a:solidFill>
          <a:schemeClr val="tx1"/>
        </a:solidFill>
        <a:latin typeface="Arial" charset="0"/>
        <a:ea typeface="+mn-ea"/>
        <a:cs typeface="+mn-cs"/>
      </a:defRPr>
    </a:lvl4pPr>
    <a:lvl5pPr marL="1827213" algn="l" defTabSz="912813"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A4DDF5D-A546-4F84-A2A9-6F4228CE79D4}" type="slidenum">
              <a:rPr lang="en-US"/>
              <a:pPr>
                <a:defRPr/>
              </a:pPr>
              <a:t>1</a:t>
            </a:fld>
            <a:endParaRPr lang="en-US"/>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p:spPr>
        <p:txBody>
          <a:bodyPr/>
          <a:lstStyle/>
          <a:p>
            <a:r>
              <a:rPr lang="en-US" smtClean="0"/>
              <a:t>So many CCR’s get together and don’t spend the time organizing how they’ll organize.  The result is lack of sustainability, commitment, judgment of others, lack of change and frustration.  The Duluth Model has been developed through over 30+ years of organizing and has built a method through trial and error that provides a theoretical foundation to organize from and a direction that keeps the focus on solutions to issues of safety and accountability that is victim centered.  </a:t>
            </a:r>
          </a:p>
        </p:txBody>
      </p:sp>
      <p:sp>
        <p:nvSpPr>
          <p:cNvPr id="4" name="Slide Number Placeholder 3"/>
          <p:cNvSpPr>
            <a:spLocks noGrp="1"/>
          </p:cNvSpPr>
          <p:nvPr>
            <p:ph type="sldNum" sz="quarter" idx="5"/>
          </p:nvPr>
        </p:nvSpPr>
        <p:spPr/>
        <p:txBody>
          <a:bodyPr/>
          <a:lstStyle/>
          <a:p>
            <a:pPr>
              <a:defRPr/>
            </a:pPr>
            <a:fld id="{AD185BEA-A973-4C86-9D2B-A3C6FA4CE21E}"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p:txBody>
          <a:bodyPr/>
          <a:lstStyle/>
          <a:p>
            <a:pPr>
              <a:defRPr/>
            </a:pPr>
            <a:fld id="{8C4ADF0F-8774-4C2A-A9C7-734E64C82224}" type="slidenum">
              <a:rPr lang="en-US">
                <a:solidFill>
                  <a:prstClr val="black"/>
                </a:solidFill>
              </a:rPr>
              <a:pPr>
                <a:defRPr/>
              </a:pPr>
              <a:t>7</a:t>
            </a:fld>
            <a:endParaRPr lang="en-US">
              <a:solidFill>
                <a:prstClr val="black"/>
              </a:solidFill>
            </a:endParaRP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xfrm>
            <a:off x="935038" y="4416425"/>
            <a:ext cx="5140325" cy="4183063"/>
          </a:xfrm>
          <a:solidFill>
            <a:srgbClr val="FFFFFF"/>
          </a:solidFill>
          <a:ln>
            <a:solidFill>
              <a:srgbClr val="000000"/>
            </a:solidFill>
          </a:ln>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27C0B5D-0436-4080-A455-728E52E40D3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2C8B33-61EB-4EF7-A5A8-7F1D15E4494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FDDA8A3-A458-425F-8043-1C3953E6745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1A6723-6A41-4F77-9109-B3100C8F2B8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FF5E61F-F364-4363-90DB-E7E6C4CEEEA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A636C1B-74A8-42AE-8D1A-C10FCF5328C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2AFCA7A-ABD3-4CD0-B224-F8B9B37BA10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21D0F9C-9F78-429D-BB31-2141976DB8E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62BD358-F893-4931-BD6F-09523A41F9A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BCE3598-641E-44B7-869C-43273036AD3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C37CA6C-F2C2-42B4-843D-267826DF757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cs typeface="+mn-cs"/>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cs typeface="+mn-cs"/>
              </a:defRPr>
            </a:lvl1pPr>
          </a:lstStyle>
          <a:p>
            <a:pPr>
              <a:defRPr/>
            </a:pPr>
            <a:fld id="{912C1DD0-7CCA-42C1-BCC1-BFD1B5EACD2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1313"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1363"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1413"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598613"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5813"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theduluthmodel.org/" TargetMode="External"/><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hyperlink" Target="http://www.dvturningpoints.com/" TargetMode="External"/><Relationship Id="rId4" Type="http://schemas.openxmlformats.org/officeDocument/2006/relationships/hyperlink" Target="http://www.stopdomesticabuse.org/" TargetMode="External"/><Relationship Id="rId5" Type="http://schemas.openxmlformats.org/officeDocument/2006/relationships/hyperlink" Target="http://www.bwjp.org/" TargetMode="External"/><Relationship Id="rId6" Type="http://schemas.openxmlformats.org/officeDocument/2006/relationships/hyperlink" Target="http://www.casadeesperanza.org/" TargetMode="External"/><Relationship Id="rId7" Type="http://schemas.openxmlformats.org/officeDocument/2006/relationships/hyperlink" Target="http://www.msh-ta.org/" TargetMode="External"/><Relationship Id="rId8" Type="http://schemas.openxmlformats.org/officeDocument/2006/relationships/hyperlink" Target="http://www.praxisinternational.org/" TargetMode="External"/><Relationship Id="rId1" Type="http://schemas.openxmlformats.org/officeDocument/2006/relationships/slideLayout" Target="../slideLayouts/slideLayout2.xml"/><Relationship Id="rId2" Type="http://schemas.openxmlformats.org/officeDocument/2006/relationships/hyperlink" Target="http://www.theduluthmodel.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 Id="rId3"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p:txBody>
          <a:bodyPr/>
          <a:lstStyle/>
          <a:p>
            <a:pPr defTabSz="912813">
              <a:lnSpc>
                <a:spcPct val="80000"/>
              </a:lnSpc>
              <a:buFontTx/>
              <a:buNone/>
            </a:pPr>
            <a:endParaRPr lang="en-US" altLang="en-US" sz="2400" dirty="0" smtClean="0"/>
          </a:p>
          <a:p>
            <a:pPr algn="ctr" defTabSz="912813">
              <a:lnSpc>
                <a:spcPct val="80000"/>
              </a:lnSpc>
              <a:buFontTx/>
              <a:buNone/>
            </a:pPr>
            <a:endParaRPr lang="en-US" altLang="en-US" sz="2400" dirty="0" smtClean="0"/>
          </a:p>
          <a:p>
            <a:pPr algn="ctr" defTabSz="912813">
              <a:lnSpc>
                <a:spcPct val="80000"/>
              </a:lnSpc>
              <a:buFontTx/>
              <a:buNone/>
            </a:pPr>
            <a:endParaRPr lang="en-US" altLang="en-US" sz="3600" dirty="0" smtClean="0"/>
          </a:p>
          <a:p>
            <a:pPr algn="ctr" defTabSz="912813">
              <a:lnSpc>
                <a:spcPct val="80000"/>
              </a:lnSpc>
              <a:buFontTx/>
              <a:buNone/>
            </a:pPr>
            <a:r>
              <a:rPr lang="en-US" sz="3600" b="1" dirty="0"/>
              <a:t>"CAN HE CHANGE?  WHAT WOULD IT TAKE FOR HIM TO CHANGE</a:t>
            </a:r>
            <a:r>
              <a:rPr lang="en-US" sz="3600" b="1" dirty="0" smtClean="0"/>
              <a:t>?” </a:t>
            </a:r>
            <a:endParaRPr lang="en-US" sz="1800" b="1" dirty="0"/>
          </a:p>
          <a:p>
            <a:pPr algn="ctr" defTabSz="912813">
              <a:lnSpc>
                <a:spcPct val="80000"/>
              </a:lnSpc>
              <a:buFontTx/>
              <a:buNone/>
            </a:pPr>
            <a:r>
              <a:rPr lang="en-US" sz="1800" b="1" dirty="0" smtClean="0"/>
              <a:t>A </a:t>
            </a:r>
            <a:r>
              <a:rPr lang="en-US" sz="1800" b="1" dirty="0"/>
              <a:t>NEW FRAMEWORK FOR ADVOCATES TO HELP BATTERED WOMEN BETTER UNDERSTAND WHY MEN ARE ABUSIVE AND WHAT IT WOULD TAKE FOR THEM TO </a:t>
            </a:r>
            <a:r>
              <a:rPr lang="en-US" sz="1800" b="1" dirty="0" smtClean="0"/>
              <a:t>CHANGE</a:t>
            </a:r>
          </a:p>
          <a:p>
            <a:pPr algn="ctr" defTabSz="912813">
              <a:lnSpc>
                <a:spcPct val="80000"/>
              </a:lnSpc>
              <a:buFontTx/>
              <a:buNone/>
            </a:pPr>
            <a:endParaRPr lang="en-US" altLang="en-US" sz="2400" dirty="0" smtClean="0"/>
          </a:p>
          <a:p>
            <a:pPr algn="ctr" defTabSz="912813">
              <a:lnSpc>
                <a:spcPct val="80000"/>
              </a:lnSpc>
              <a:buFontTx/>
              <a:buNone/>
            </a:pPr>
            <a:r>
              <a:rPr lang="en-US" altLang="en-US" sz="2400" dirty="0" smtClean="0"/>
              <a:t>Melissa Scaia and Scott Miller</a:t>
            </a:r>
            <a:endParaRPr lang="en-US" altLang="en-US" sz="2400" dirty="0" smtClean="0"/>
          </a:p>
          <a:p>
            <a:pPr algn="ctr" defTabSz="912813">
              <a:lnSpc>
                <a:spcPct val="80000"/>
              </a:lnSpc>
              <a:buFontTx/>
              <a:buNone/>
            </a:pPr>
            <a:endParaRPr lang="en-US" altLang="en-US" sz="900" dirty="0" smtClean="0"/>
          </a:p>
          <a:p>
            <a:pPr algn="ctr" defTabSz="912813">
              <a:lnSpc>
                <a:spcPct val="80000"/>
              </a:lnSpc>
              <a:buFontTx/>
              <a:buNone/>
            </a:pPr>
            <a:r>
              <a:rPr lang="en-US" altLang="en-US" sz="2400" dirty="0" smtClean="0"/>
              <a:t>Domestic Abuse Intervention Project</a:t>
            </a:r>
          </a:p>
          <a:p>
            <a:pPr algn="ctr" defTabSz="912813">
              <a:lnSpc>
                <a:spcPct val="80000"/>
              </a:lnSpc>
              <a:buFontTx/>
              <a:buNone/>
            </a:pPr>
            <a:r>
              <a:rPr lang="en-US" altLang="en-US" sz="2400" dirty="0" smtClean="0">
                <a:hlinkClick r:id="rId3"/>
              </a:rPr>
              <a:t>www.theduluthmodel.org</a:t>
            </a:r>
            <a:endParaRPr lang="en-US" altLang="en-US" sz="2400" dirty="0" smtClean="0"/>
          </a:p>
          <a:p>
            <a:pPr algn="ctr" defTabSz="912813">
              <a:lnSpc>
                <a:spcPct val="80000"/>
              </a:lnSpc>
              <a:buFontTx/>
              <a:buNone/>
            </a:pPr>
            <a:endParaRPr lang="en-US" altLang="en-US" sz="2400" dirty="0" smtClean="0"/>
          </a:p>
        </p:txBody>
      </p:sp>
      <p:pic>
        <p:nvPicPr>
          <p:cNvPr id="2051" name="Picture 3"/>
          <p:cNvPicPr>
            <a:picLocks noChangeAspect="1" noChangeArrowheads="1"/>
          </p:cNvPicPr>
          <p:nvPr/>
        </p:nvPicPr>
        <p:blipFill>
          <a:blip r:embed="rId4" cstate="print"/>
          <a:srcRect/>
          <a:stretch>
            <a:fillRect/>
          </a:stretch>
        </p:blipFill>
        <p:spPr bwMode="auto">
          <a:xfrm>
            <a:off x="3200400" y="304800"/>
            <a:ext cx="2487612" cy="2203012"/>
          </a:xfrm>
          <a:prstGeom prst="rect">
            <a:avLst/>
          </a:prstGeom>
          <a:noFill/>
          <a:ln w="9525">
            <a:noFill/>
            <a:miter lim="800000"/>
            <a:headEnd/>
            <a:tailEnd/>
          </a:ln>
          <a:effectLst/>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274638"/>
            <a:ext cx="3429000" cy="1143000"/>
          </a:xfrm>
        </p:spPr>
        <p:txBody>
          <a:bodyPr/>
          <a:lstStyle/>
          <a:p>
            <a:pPr algn="l" defTabSz="912813" eaLnBrk="1" hangingPunct="1"/>
            <a:r>
              <a:rPr lang="en-US" altLang="en-US" sz="4000" b="1" smtClean="0">
                <a:latin typeface="Arial" charset="0"/>
                <a:cs typeface="Arial" charset="0"/>
              </a:rPr>
              <a:t>Control Log</a:t>
            </a:r>
          </a:p>
        </p:txBody>
      </p:sp>
      <p:sp>
        <p:nvSpPr>
          <p:cNvPr id="14339" name="Rectangle 3"/>
          <p:cNvSpPr>
            <a:spLocks noGrp="1" noChangeArrowheads="1"/>
          </p:cNvSpPr>
          <p:nvPr>
            <p:ph idx="1"/>
          </p:nvPr>
        </p:nvSpPr>
        <p:spPr>
          <a:xfrm>
            <a:off x="457200" y="1295400"/>
            <a:ext cx="4495800" cy="5257800"/>
          </a:xfrm>
        </p:spPr>
        <p:txBody>
          <a:bodyPr/>
          <a:lstStyle/>
          <a:p>
            <a:pPr defTabSz="912813" eaLnBrk="1" hangingPunct="1">
              <a:spcBef>
                <a:spcPct val="0"/>
              </a:spcBef>
              <a:spcAft>
                <a:spcPts val="600"/>
              </a:spcAft>
              <a:buFont typeface="Arial" charset="0"/>
              <a:buNone/>
            </a:pPr>
            <a:r>
              <a:rPr lang="en-US" altLang="en-US" sz="2400" smtClean="0"/>
              <a:t>Actions</a:t>
            </a:r>
          </a:p>
          <a:p>
            <a:pPr defTabSz="912813" eaLnBrk="1" hangingPunct="1">
              <a:spcBef>
                <a:spcPct val="0"/>
              </a:spcBef>
              <a:spcAft>
                <a:spcPts val="600"/>
              </a:spcAft>
              <a:buFont typeface="Arial" charset="0"/>
              <a:buNone/>
            </a:pPr>
            <a:r>
              <a:rPr lang="en-US" altLang="en-US" sz="2400" smtClean="0"/>
              <a:t>Intents</a:t>
            </a:r>
          </a:p>
          <a:p>
            <a:pPr defTabSz="912813" eaLnBrk="1" hangingPunct="1">
              <a:spcBef>
                <a:spcPct val="0"/>
              </a:spcBef>
              <a:spcAft>
                <a:spcPts val="600"/>
              </a:spcAft>
              <a:buFont typeface="Arial" charset="0"/>
              <a:buNone/>
            </a:pPr>
            <a:r>
              <a:rPr lang="en-US" altLang="en-US" sz="2400" smtClean="0"/>
              <a:t>Beliefs</a:t>
            </a:r>
          </a:p>
          <a:p>
            <a:pPr defTabSz="912813" eaLnBrk="1" hangingPunct="1">
              <a:spcBef>
                <a:spcPct val="0"/>
              </a:spcBef>
              <a:spcAft>
                <a:spcPts val="600"/>
              </a:spcAft>
              <a:buFont typeface="Arial" charset="0"/>
              <a:buNone/>
            </a:pPr>
            <a:r>
              <a:rPr lang="en-US" altLang="en-US" sz="2400" smtClean="0"/>
              <a:t>Feelings</a:t>
            </a:r>
          </a:p>
          <a:p>
            <a:pPr defTabSz="912813" eaLnBrk="1" hangingPunct="1">
              <a:spcBef>
                <a:spcPct val="0"/>
              </a:spcBef>
              <a:buFont typeface="Arial" charset="0"/>
              <a:buNone/>
            </a:pPr>
            <a:r>
              <a:rPr lang="en-US" altLang="en-US" sz="2400" smtClean="0"/>
              <a:t>Minimization, Denial, </a:t>
            </a:r>
          </a:p>
          <a:p>
            <a:pPr defTabSz="912813" eaLnBrk="1" hangingPunct="1">
              <a:spcBef>
                <a:spcPct val="0"/>
              </a:spcBef>
              <a:spcAft>
                <a:spcPts val="600"/>
              </a:spcAft>
              <a:buFont typeface="Arial" charset="0"/>
              <a:buNone/>
            </a:pPr>
            <a:r>
              <a:rPr lang="en-US" altLang="en-US" sz="2400" smtClean="0"/>
              <a:t>and Blame</a:t>
            </a:r>
          </a:p>
          <a:p>
            <a:pPr defTabSz="912813" eaLnBrk="1" hangingPunct="1">
              <a:spcBef>
                <a:spcPct val="0"/>
              </a:spcBef>
              <a:buFont typeface="Arial" charset="0"/>
              <a:buNone/>
            </a:pPr>
            <a:r>
              <a:rPr lang="en-US" altLang="en-US" sz="2400" smtClean="0"/>
              <a:t>Effects</a:t>
            </a:r>
          </a:p>
          <a:p>
            <a:pPr lvl="1" defTabSz="912813" eaLnBrk="1" hangingPunct="1">
              <a:spcBef>
                <a:spcPct val="0"/>
              </a:spcBef>
              <a:buFont typeface="Arial" charset="0"/>
              <a:buNone/>
            </a:pPr>
            <a:r>
              <a:rPr lang="en-US" altLang="en-US" sz="2400" smtClean="0"/>
              <a:t>On you </a:t>
            </a:r>
          </a:p>
          <a:p>
            <a:pPr lvl="1" defTabSz="912813" eaLnBrk="1" hangingPunct="1">
              <a:spcBef>
                <a:spcPct val="0"/>
              </a:spcBef>
              <a:buFont typeface="Arial" charset="0"/>
              <a:buNone/>
            </a:pPr>
            <a:r>
              <a:rPr lang="en-US" altLang="en-US" sz="2400" smtClean="0"/>
              <a:t>On her</a:t>
            </a:r>
          </a:p>
          <a:p>
            <a:pPr lvl="1" defTabSz="912813" eaLnBrk="1" hangingPunct="1">
              <a:spcBef>
                <a:spcPct val="0"/>
              </a:spcBef>
              <a:spcAft>
                <a:spcPts val="600"/>
              </a:spcAft>
              <a:buFont typeface="Arial" charset="0"/>
              <a:buNone/>
            </a:pPr>
            <a:r>
              <a:rPr lang="en-US" altLang="en-US" sz="2400" smtClean="0"/>
              <a:t>On others</a:t>
            </a:r>
          </a:p>
          <a:p>
            <a:pPr defTabSz="912813" eaLnBrk="1" hangingPunct="1">
              <a:spcBef>
                <a:spcPct val="0"/>
              </a:spcBef>
              <a:spcAft>
                <a:spcPts val="600"/>
              </a:spcAft>
              <a:buFont typeface="Arial" charset="0"/>
              <a:buNone/>
            </a:pPr>
            <a:r>
              <a:rPr lang="en-US" altLang="en-US" sz="2400" smtClean="0"/>
              <a:t>Past Violence</a:t>
            </a:r>
          </a:p>
          <a:p>
            <a:pPr defTabSz="912813" eaLnBrk="1" hangingPunct="1">
              <a:spcBef>
                <a:spcPct val="0"/>
              </a:spcBef>
              <a:spcAft>
                <a:spcPts val="600"/>
              </a:spcAft>
              <a:buFont typeface="Arial" charset="0"/>
              <a:buNone/>
            </a:pPr>
            <a:r>
              <a:rPr lang="en-US" altLang="en-US" sz="2400" smtClean="0"/>
              <a:t>Noncontrolling Behaviors</a:t>
            </a:r>
          </a:p>
        </p:txBody>
      </p:sp>
      <p:sp>
        <p:nvSpPr>
          <p:cNvPr id="14340" name="Text Box 4"/>
          <p:cNvSpPr txBox="1">
            <a:spLocks noChangeArrowheads="1"/>
          </p:cNvSpPr>
          <p:nvPr/>
        </p:nvSpPr>
        <p:spPr bwMode="auto">
          <a:xfrm>
            <a:off x="4800600" y="1600200"/>
            <a:ext cx="3962400" cy="366713"/>
          </a:xfrm>
          <a:prstGeom prst="rect">
            <a:avLst/>
          </a:prstGeom>
          <a:noFill/>
          <a:ln w="9525">
            <a:noFill/>
            <a:miter lim="800000"/>
            <a:headEnd/>
            <a:tailEnd/>
          </a:ln>
        </p:spPr>
        <p:txBody>
          <a:bodyPr>
            <a:spAutoFit/>
          </a:bodyPr>
          <a:lstStyle/>
          <a:p>
            <a:pPr defTabSz="912813">
              <a:spcBef>
                <a:spcPct val="50000"/>
              </a:spcBef>
            </a:pPr>
            <a:endParaRPr lang="en-US" altLang="en-US"/>
          </a:p>
        </p:txBody>
      </p:sp>
      <p:sp>
        <p:nvSpPr>
          <p:cNvPr id="14341" name="Text Box 5"/>
          <p:cNvSpPr txBox="1">
            <a:spLocks noChangeArrowheads="1"/>
          </p:cNvSpPr>
          <p:nvPr/>
        </p:nvSpPr>
        <p:spPr bwMode="auto">
          <a:xfrm>
            <a:off x="5105400" y="1524000"/>
            <a:ext cx="3581400" cy="4524375"/>
          </a:xfrm>
          <a:prstGeom prst="rect">
            <a:avLst/>
          </a:prstGeom>
          <a:noFill/>
          <a:ln w="9525">
            <a:noFill/>
            <a:miter lim="800000"/>
            <a:headEnd/>
            <a:tailEnd/>
          </a:ln>
        </p:spPr>
        <p:txBody>
          <a:bodyPr>
            <a:spAutoFit/>
          </a:bodyPr>
          <a:lstStyle/>
          <a:p>
            <a:pPr defTabSz="912813">
              <a:spcBef>
                <a:spcPct val="50000"/>
              </a:spcBef>
            </a:pPr>
            <a:endParaRPr lang="en-US" altLang="en-US" sz="2400"/>
          </a:p>
          <a:p>
            <a:pPr defTabSz="912813">
              <a:spcBef>
                <a:spcPct val="50000"/>
              </a:spcBef>
            </a:pPr>
            <a:endParaRPr lang="en-US" altLang="en-US" sz="3200"/>
          </a:p>
          <a:p>
            <a:pPr defTabSz="912813">
              <a:spcBef>
                <a:spcPct val="50000"/>
              </a:spcBef>
            </a:pPr>
            <a:endParaRPr lang="en-US" altLang="en-US"/>
          </a:p>
          <a:p>
            <a:pPr defTabSz="912813">
              <a:spcBef>
                <a:spcPct val="50000"/>
              </a:spcBef>
            </a:pPr>
            <a:endParaRPr lang="en-US" altLang="en-US"/>
          </a:p>
          <a:p>
            <a:pPr defTabSz="912813">
              <a:spcBef>
                <a:spcPct val="50000"/>
              </a:spcBef>
            </a:pPr>
            <a:endParaRPr lang="en-US" altLang="en-US"/>
          </a:p>
          <a:p>
            <a:pPr defTabSz="912813">
              <a:spcBef>
                <a:spcPct val="50000"/>
              </a:spcBef>
            </a:pPr>
            <a:endParaRPr lang="en-US" altLang="en-US"/>
          </a:p>
          <a:p>
            <a:pPr defTabSz="912813">
              <a:spcBef>
                <a:spcPct val="50000"/>
              </a:spcBef>
            </a:pPr>
            <a:endParaRPr lang="en-US" altLang="en-US"/>
          </a:p>
          <a:p>
            <a:pPr defTabSz="912813">
              <a:spcBef>
                <a:spcPct val="50000"/>
              </a:spcBef>
            </a:pPr>
            <a:endParaRPr lang="en-US" altLang="en-US"/>
          </a:p>
          <a:p>
            <a:pPr defTabSz="912813">
              <a:spcBef>
                <a:spcPct val="50000"/>
              </a:spcBef>
            </a:pPr>
            <a:endParaRPr lang="en-US" altLang="en-US"/>
          </a:p>
          <a:p>
            <a:pPr defTabSz="912813">
              <a:spcBef>
                <a:spcPct val="50000"/>
              </a:spcBef>
            </a:pPr>
            <a:endParaRPr lang="en-US" altLang="en-US"/>
          </a:p>
        </p:txBody>
      </p:sp>
      <p:pic>
        <p:nvPicPr>
          <p:cNvPr id="6" name="Picture 5" descr="Control Log page graphic.jpg"/>
          <p:cNvPicPr>
            <a:picLocks noChangeAspect="1"/>
          </p:cNvPicPr>
          <p:nvPr/>
        </p:nvPicPr>
        <p:blipFill>
          <a:blip r:embed="rId2" cstate="print"/>
          <a:stretch>
            <a:fillRect/>
          </a:stretch>
        </p:blipFill>
        <p:spPr>
          <a:xfrm>
            <a:off x="3962400" y="685800"/>
            <a:ext cx="4359238" cy="563880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325434584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Adapting the Control Log for use with Battered Women by Advocates</a:t>
            </a:r>
            <a:endParaRPr lang="en-US" sz="4000" dirty="0"/>
          </a:p>
        </p:txBody>
      </p:sp>
      <p:sp>
        <p:nvSpPr>
          <p:cNvPr id="3" name="Content Placeholder 2"/>
          <p:cNvSpPr>
            <a:spLocks noGrp="1"/>
          </p:cNvSpPr>
          <p:nvPr>
            <p:ph idx="1"/>
          </p:nvPr>
        </p:nvSpPr>
        <p:spPr/>
        <p:txBody>
          <a:bodyPr/>
          <a:lstStyle/>
          <a:p>
            <a:r>
              <a:rPr lang="sk-SK" sz="2800" dirty="0"/>
              <a:t>The Domestic Abuse Intervention Program (DAIP) staff in Duluth, MN has taken </a:t>
            </a:r>
            <a:r>
              <a:rPr lang="sk-SK" sz="2800" dirty="0" smtClean="0"/>
              <a:t>the control log for </a:t>
            </a:r>
            <a:r>
              <a:rPr lang="sk-SK" sz="2800" dirty="0"/>
              <a:t>working with men who batter and adapted it for use by advocates to utilize when helping battered women understand and answer the questions, “Why is he violent?   Will he change?</a:t>
            </a:r>
            <a:r>
              <a:rPr lang="sk-SK" sz="2800" dirty="0" smtClean="0"/>
              <a:t>”</a:t>
            </a:r>
          </a:p>
          <a:p>
            <a:r>
              <a:rPr lang="sk-SK" sz="2800" dirty="0" smtClean="0"/>
              <a:t>This new tool can be used when meeting with battered women one-on-one or in a group setting</a:t>
            </a:r>
          </a:p>
          <a:p>
            <a:r>
              <a:rPr lang="sk-SK" sz="2800" dirty="0" smtClean="0"/>
              <a:t>See accompanying handouts</a:t>
            </a:r>
          </a:p>
        </p:txBody>
      </p:sp>
    </p:spTree>
    <p:extLst>
      <p:ext uri="{BB962C8B-B14F-4D97-AF65-F5344CB8AC3E}">
        <p14:creationId xmlns:p14="http://schemas.microsoft.com/office/powerpoint/2010/main" val="3672045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Upcoming Webinars / Videoconferences hosted by “the Duluth Model”</a:t>
            </a:r>
            <a:endParaRPr lang="en-US" sz="3600" dirty="0"/>
          </a:p>
        </p:txBody>
      </p:sp>
      <p:sp>
        <p:nvSpPr>
          <p:cNvPr id="3" name="Content Placeholder 2"/>
          <p:cNvSpPr>
            <a:spLocks noGrp="1"/>
          </p:cNvSpPr>
          <p:nvPr>
            <p:ph idx="1"/>
          </p:nvPr>
        </p:nvSpPr>
        <p:spPr/>
        <p:txBody>
          <a:bodyPr/>
          <a:lstStyle/>
          <a:p>
            <a:pPr marL="342900"/>
            <a:r>
              <a:rPr lang="en-US" sz="2400" dirty="0" smtClean="0"/>
              <a:t>Why Traditional Parenting Classes Don</a:t>
            </a:r>
            <a:r>
              <a:rPr lang="uk-UA" sz="2400" dirty="0" smtClean="0"/>
              <a:t>’</a:t>
            </a:r>
            <a:r>
              <a:rPr lang="en-US" sz="2400" dirty="0" smtClean="0"/>
              <a:t>t Work with Men Who Batter</a:t>
            </a:r>
          </a:p>
          <a:p>
            <a:r>
              <a:rPr lang="en-US" sz="2400" dirty="0" smtClean="0"/>
              <a:t>Adapting the “Equality Log” from the Duluth Men’s Non-Violence Program for use with Battered Women by Advocates</a:t>
            </a:r>
          </a:p>
          <a:p>
            <a:r>
              <a:rPr lang="en-US" sz="2400" dirty="0" smtClean="0"/>
              <a:t>The Duluth Model’s Coordinated Community Response:  An Introduction</a:t>
            </a:r>
          </a:p>
          <a:p>
            <a:r>
              <a:rPr lang="en-US" sz="2400" dirty="0" smtClean="0"/>
              <a:t>Collusion – What Does It Look Like in a Men’s Non-Violence Program?</a:t>
            </a:r>
          </a:p>
          <a:p>
            <a:r>
              <a:rPr lang="en-US" sz="2400" dirty="0" smtClean="0"/>
              <a:t>Only $20 per site</a:t>
            </a:r>
            <a:endParaRPr lang="en-US" sz="2400"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3733800" y="5105400"/>
            <a:ext cx="1371600" cy="1295400"/>
          </a:xfrm>
          <a:prstGeom prst="rect">
            <a:avLst/>
          </a:prstGeom>
          <a:noFill/>
          <a:ln>
            <a:noFill/>
          </a:ln>
        </p:spPr>
      </p:pic>
    </p:spTree>
    <p:extLst>
      <p:ext uri="{BB962C8B-B14F-4D97-AF65-F5344CB8AC3E}">
        <p14:creationId xmlns:p14="http://schemas.microsoft.com/office/powerpoint/2010/main" val="273428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defTabSz="912813"/>
            <a:r>
              <a:rPr lang="en-US" altLang="en-US" b="1" smtClean="0">
                <a:latin typeface="Arial" charset="0"/>
                <a:cs typeface="Arial" charset="0"/>
              </a:rPr>
              <a:t>Resources</a:t>
            </a:r>
          </a:p>
        </p:txBody>
      </p:sp>
      <p:sp>
        <p:nvSpPr>
          <p:cNvPr id="216067" name="Rectangle 3"/>
          <p:cNvSpPr>
            <a:spLocks noGrp="1" noChangeArrowheads="1"/>
          </p:cNvSpPr>
          <p:nvPr>
            <p:ph type="body" idx="1"/>
          </p:nvPr>
        </p:nvSpPr>
        <p:spPr>
          <a:xfrm>
            <a:off x="457200" y="1524000"/>
            <a:ext cx="8229600" cy="4572000"/>
          </a:xfrm>
        </p:spPr>
        <p:txBody>
          <a:bodyPr rtlCol="0">
            <a:normAutofit fontScale="62500" lnSpcReduction="20000"/>
          </a:bodyPr>
          <a:lstStyle/>
          <a:p>
            <a:pPr fontAlgn="auto">
              <a:lnSpc>
                <a:spcPct val="80000"/>
              </a:lnSpc>
              <a:spcAft>
                <a:spcPts val="0"/>
              </a:spcAft>
              <a:buFont typeface="Wingdings" pitchFamily="2" charset="2"/>
              <a:buNone/>
              <a:defRPr/>
            </a:pPr>
            <a:r>
              <a:rPr lang="en-US" dirty="0" smtClean="0">
                <a:latin typeface="Arial" panose="020B0604020202020204" pitchFamily="34" charset="0"/>
                <a:cs typeface="Arial" panose="020B0604020202020204" pitchFamily="34" charset="0"/>
              </a:rPr>
              <a:t>Domestic Abuse Intervention Programs</a:t>
            </a:r>
          </a:p>
          <a:p>
            <a:pPr fontAlgn="auto">
              <a:lnSpc>
                <a:spcPct val="80000"/>
              </a:lnSpc>
              <a:spcAft>
                <a:spcPts val="0"/>
              </a:spcAft>
              <a:buFont typeface="Wingdings" pitchFamily="2" charset="2"/>
              <a:buNone/>
              <a:defRPr/>
            </a:pPr>
            <a:r>
              <a:rPr lang="en-US" dirty="0" smtClean="0">
                <a:solidFill>
                  <a:schemeClr val="tx1">
                    <a:lumMod val="75000"/>
                    <a:lumOff val="25000"/>
                  </a:schemeClr>
                </a:solidFill>
                <a:hlinkClick r:id="rId2"/>
              </a:rPr>
              <a:t>www.theduluthmodel.org</a:t>
            </a:r>
            <a:endParaRPr lang="en-US" dirty="0" smtClean="0">
              <a:solidFill>
                <a:schemeClr val="tx1">
                  <a:lumMod val="75000"/>
                  <a:lumOff val="25000"/>
                </a:schemeClr>
              </a:solidFill>
            </a:endParaRPr>
          </a:p>
          <a:p>
            <a:pPr fontAlgn="auto">
              <a:lnSpc>
                <a:spcPct val="80000"/>
              </a:lnSpc>
              <a:spcAft>
                <a:spcPts val="0"/>
              </a:spcAft>
              <a:buFont typeface="Wingdings" pitchFamily="2" charset="2"/>
              <a:buNone/>
              <a:defRPr/>
            </a:pPr>
            <a:endParaRPr lang="en-US" dirty="0">
              <a:solidFill>
                <a:schemeClr val="tx1">
                  <a:lumMod val="75000"/>
                  <a:lumOff val="25000"/>
                </a:schemeClr>
              </a:solidFill>
            </a:endParaRPr>
          </a:p>
          <a:p>
            <a:pPr fontAlgn="auto">
              <a:lnSpc>
                <a:spcPct val="80000"/>
              </a:lnSpc>
              <a:spcAft>
                <a:spcPts val="0"/>
              </a:spcAft>
              <a:buFont typeface="Wingdings 3" charset="2"/>
              <a:buNone/>
              <a:defRPr/>
            </a:pPr>
            <a:r>
              <a:rPr lang="en-US" dirty="0">
                <a:latin typeface="Arial" panose="020B0604020202020204" pitchFamily="34" charset="0"/>
                <a:cs typeface="Arial" panose="020B0604020202020204" pitchFamily="34" charset="0"/>
              </a:rPr>
              <a:t>Domestic Violence Turning Points/Advocates for Family Peace</a:t>
            </a:r>
          </a:p>
          <a:p>
            <a:pPr fontAlgn="auto">
              <a:lnSpc>
                <a:spcPct val="80000"/>
              </a:lnSpc>
              <a:spcAft>
                <a:spcPts val="0"/>
              </a:spcAft>
              <a:buFont typeface="Wingdings 3" charset="2"/>
              <a:buNone/>
              <a:defRPr/>
            </a:pPr>
            <a:r>
              <a:rPr lang="en-US" dirty="0">
                <a:solidFill>
                  <a:schemeClr val="tx1">
                    <a:lumMod val="75000"/>
                    <a:lumOff val="25000"/>
                  </a:schemeClr>
                </a:solidFill>
                <a:hlinkClick r:id="rId3"/>
              </a:rPr>
              <a:t>www.dvturningpoints.com</a:t>
            </a:r>
            <a:r>
              <a:rPr lang="en-US" dirty="0">
                <a:solidFill>
                  <a:schemeClr val="tx1">
                    <a:lumMod val="75000"/>
                    <a:lumOff val="25000"/>
                  </a:schemeClr>
                </a:solidFill>
              </a:rPr>
              <a:t>            </a:t>
            </a:r>
            <a:r>
              <a:rPr lang="en-US" dirty="0">
                <a:solidFill>
                  <a:schemeClr val="tx1">
                    <a:lumMod val="75000"/>
                    <a:lumOff val="25000"/>
                  </a:schemeClr>
                </a:solidFill>
                <a:hlinkClick r:id="rId4"/>
              </a:rPr>
              <a:t>www.stopdomesticabuse.org</a:t>
            </a:r>
            <a:endParaRPr lang="en-US" dirty="0">
              <a:solidFill>
                <a:schemeClr val="tx1">
                  <a:lumMod val="75000"/>
                  <a:lumOff val="25000"/>
                </a:schemeClr>
              </a:solidFill>
            </a:endParaRPr>
          </a:p>
          <a:p>
            <a:pPr fontAlgn="auto">
              <a:lnSpc>
                <a:spcPct val="80000"/>
              </a:lnSpc>
              <a:spcAft>
                <a:spcPts val="0"/>
              </a:spcAft>
              <a:buFont typeface="Wingdings" pitchFamily="2" charset="2"/>
              <a:buNone/>
              <a:defRPr/>
            </a:pPr>
            <a:endParaRPr lang="en-US" sz="1400" dirty="0" smtClean="0">
              <a:solidFill>
                <a:schemeClr val="tx1">
                  <a:lumMod val="75000"/>
                  <a:lumOff val="25000"/>
                </a:schemeClr>
              </a:solidFill>
            </a:endParaRPr>
          </a:p>
          <a:p>
            <a:pPr fontAlgn="auto">
              <a:lnSpc>
                <a:spcPct val="80000"/>
              </a:lnSpc>
              <a:spcAft>
                <a:spcPts val="0"/>
              </a:spcAft>
              <a:buFont typeface="Wingdings" pitchFamily="2" charset="2"/>
              <a:buNone/>
              <a:defRPr/>
            </a:pPr>
            <a:endParaRPr lang="en-US" dirty="0" smtClean="0">
              <a:solidFill>
                <a:srgbClr val="7030A0"/>
              </a:solidFill>
            </a:endParaRPr>
          </a:p>
          <a:p>
            <a:pPr fontAlgn="auto">
              <a:lnSpc>
                <a:spcPct val="80000"/>
              </a:lnSpc>
              <a:spcAft>
                <a:spcPts val="0"/>
              </a:spcAft>
              <a:buFont typeface="Wingdings" pitchFamily="2" charset="2"/>
              <a:buNone/>
              <a:defRPr/>
            </a:pPr>
            <a:r>
              <a:rPr lang="en-US" dirty="0" smtClean="0">
                <a:latin typeface="Arial" panose="020B0604020202020204" pitchFamily="34" charset="0"/>
                <a:cs typeface="Arial" panose="020B0604020202020204" pitchFamily="34" charset="0"/>
              </a:rPr>
              <a:t>Battered Women’s Justice Project</a:t>
            </a:r>
          </a:p>
          <a:p>
            <a:pPr fontAlgn="auto">
              <a:lnSpc>
                <a:spcPct val="80000"/>
              </a:lnSpc>
              <a:spcAft>
                <a:spcPts val="0"/>
              </a:spcAft>
              <a:buFont typeface="Wingdings" pitchFamily="2" charset="2"/>
              <a:buNone/>
              <a:defRPr/>
            </a:pPr>
            <a:r>
              <a:rPr lang="en-US" dirty="0" smtClean="0">
                <a:solidFill>
                  <a:schemeClr val="tx1">
                    <a:lumMod val="75000"/>
                    <a:lumOff val="25000"/>
                  </a:schemeClr>
                </a:solidFill>
                <a:hlinkClick r:id="rId5"/>
              </a:rPr>
              <a:t>www.bwjp.org</a:t>
            </a:r>
            <a:endParaRPr lang="en-US" dirty="0" smtClean="0">
              <a:solidFill>
                <a:schemeClr val="tx1">
                  <a:lumMod val="75000"/>
                  <a:lumOff val="25000"/>
                </a:schemeClr>
              </a:solidFill>
            </a:endParaRPr>
          </a:p>
          <a:p>
            <a:pPr fontAlgn="auto">
              <a:lnSpc>
                <a:spcPct val="80000"/>
              </a:lnSpc>
              <a:spcAft>
                <a:spcPts val="0"/>
              </a:spcAft>
              <a:buFont typeface="Wingdings" pitchFamily="2" charset="2"/>
              <a:buNone/>
              <a:defRPr/>
            </a:pPr>
            <a:endParaRPr lang="en-US" dirty="0" smtClean="0">
              <a:solidFill>
                <a:schemeClr val="tx1">
                  <a:lumMod val="75000"/>
                  <a:lumOff val="25000"/>
                </a:schemeClr>
              </a:solidFill>
            </a:endParaRPr>
          </a:p>
          <a:p>
            <a:pPr fontAlgn="auto">
              <a:lnSpc>
                <a:spcPct val="80000"/>
              </a:lnSpc>
              <a:spcAft>
                <a:spcPts val="0"/>
              </a:spcAft>
              <a:buFont typeface="Wingdings" pitchFamily="2" charset="2"/>
              <a:buNone/>
              <a:defRPr/>
            </a:pPr>
            <a:r>
              <a:rPr lang="en-US" dirty="0" smtClean="0">
                <a:latin typeface="Arial" panose="020B0604020202020204" pitchFamily="34" charset="0"/>
                <a:cs typeface="Arial" panose="020B0604020202020204" pitchFamily="34" charset="0"/>
              </a:rPr>
              <a:t>Casa de Esperanza</a:t>
            </a:r>
          </a:p>
          <a:p>
            <a:pPr fontAlgn="auto">
              <a:lnSpc>
                <a:spcPct val="80000"/>
              </a:lnSpc>
              <a:spcAft>
                <a:spcPts val="0"/>
              </a:spcAft>
              <a:buFont typeface="Wingdings" pitchFamily="2" charset="2"/>
              <a:buNone/>
              <a:defRPr/>
            </a:pPr>
            <a:r>
              <a:rPr lang="en-US" dirty="0" smtClean="0">
                <a:solidFill>
                  <a:schemeClr val="hlink"/>
                </a:solidFill>
                <a:hlinkClick r:id="rId6"/>
              </a:rPr>
              <a:t>www.</a:t>
            </a:r>
            <a:r>
              <a:rPr lang="en-US" b="1" dirty="0" smtClean="0">
                <a:solidFill>
                  <a:schemeClr val="hlink"/>
                </a:solidFill>
                <a:hlinkClick r:id="rId6"/>
              </a:rPr>
              <a:t>casa</a:t>
            </a:r>
            <a:r>
              <a:rPr lang="en-US" dirty="0" smtClean="0">
                <a:solidFill>
                  <a:schemeClr val="hlink"/>
                </a:solidFill>
                <a:hlinkClick r:id="rId6"/>
              </a:rPr>
              <a:t>de</a:t>
            </a:r>
            <a:r>
              <a:rPr lang="en-US" b="1" dirty="0" smtClean="0">
                <a:solidFill>
                  <a:schemeClr val="hlink"/>
                </a:solidFill>
                <a:hlinkClick r:id="rId6"/>
              </a:rPr>
              <a:t>esperanza</a:t>
            </a:r>
            <a:r>
              <a:rPr lang="en-US" dirty="0" smtClean="0">
                <a:solidFill>
                  <a:schemeClr val="hlink"/>
                </a:solidFill>
                <a:hlinkClick r:id="rId6"/>
              </a:rPr>
              <a:t>.org</a:t>
            </a:r>
            <a:endParaRPr lang="en-US" dirty="0" smtClean="0">
              <a:solidFill>
                <a:schemeClr val="hlink"/>
              </a:solidFill>
            </a:endParaRPr>
          </a:p>
          <a:p>
            <a:pPr fontAlgn="auto">
              <a:lnSpc>
                <a:spcPct val="80000"/>
              </a:lnSpc>
              <a:spcAft>
                <a:spcPts val="0"/>
              </a:spcAft>
              <a:buFont typeface="Wingdings" pitchFamily="2" charset="2"/>
              <a:buNone/>
              <a:defRPr/>
            </a:pPr>
            <a:endParaRPr lang="en-US" sz="1600" dirty="0" smtClean="0">
              <a:solidFill>
                <a:schemeClr val="tx1">
                  <a:lumMod val="75000"/>
                  <a:lumOff val="25000"/>
                </a:schemeClr>
              </a:solidFill>
            </a:endParaRPr>
          </a:p>
          <a:p>
            <a:pPr fontAlgn="auto">
              <a:lnSpc>
                <a:spcPct val="80000"/>
              </a:lnSpc>
              <a:spcAft>
                <a:spcPts val="0"/>
              </a:spcAft>
              <a:buFont typeface="Wingdings" pitchFamily="2" charset="2"/>
              <a:buNone/>
              <a:defRPr/>
            </a:pPr>
            <a:endParaRPr lang="en-US" dirty="0" smtClean="0">
              <a:solidFill>
                <a:srgbClr val="7030A0"/>
              </a:solidFill>
            </a:endParaRPr>
          </a:p>
          <a:p>
            <a:pPr fontAlgn="auto">
              <a:lnSpc>
                <a:spcPct val="80000"/>
              </a:lnSpc>
              <a:spcAft>
                <a:spcPts val="0"/>
              </a:spcAft>
              <a:buFont typeface="Wingdings" pitchFamily="2" charset="2"/>
              <a:buNone/>
              <a:defRPr/>
            </a:pPr>
            <a:r>
              <a:rPr lang="en-US" dirty="0" smtClean="0">
                <a:latin typeface="Arial" panose="020B0604020202020204" pitchFamily="34" charset="0"/>
                <a:cs typeface="Arial" panose="020B0604020202020204" pitchFamily="34" charset="0"/>
              </a:rPr>
              <a:t>Mending the Sacred Hoop Technical Assistance Project</a:t>
            </a:r>
          </a:p>
          <a:p>
            <a:pPr fontAlgn="auto">
              <a:lnSpc>
                <a:spcPct val="80000"/>
              </a:lnSpc>
              <a:spcAft>
                <a:spcPts val="0"/>
              </a:spcAft>
              <a:buFont typeface="Wingdings" pitchFamily="2" charset="2"/>
              <a:buNone/>
              <a:defRPr/>
            </a:pPr>
            <a:r>
              <a:rPr lang="en-US" dirty="0" smtClean="0">
                <a:solidFill>
                  <a:schemeClr val="tx1">
                    <a:lumMod val="75000"/>
                    <a:lumOff val="25000"/>
                  </a:schemeClr>
                </a:solidFill>
                <a:hlinkClick r:id="rId7"/>
              </a:rPr>
              <a:t>www.msh-ta.org</a:t>
            </a:r>
            <a:endParaRPr lang="en-US" dirty="0" smtClean="0">
              <a:solidFill>
                <a:schemeClr val="tx1">
                  <a:lumMod val="75000"/>
                  <a:lumOff val="25000"/>
                </a:schemeClr>
              </a:solidFill>
            </a:endParaRPr>
          </a:p>
          <a:p>
            <a:pPr fontAlgn="auto">
              <a:lnSpc>
                <a:spcPct val="80000"/>
              </a:lnSpc>
              <a:spcAft>
                <a:spcPts val="0"/>
              </a:spcAft>
              <a:buFont typeface="Wingdings" pitchFamily="2" charset="2"/>
              <a:buNone/>
              <a:defRPr/>
            </a:pPr>
            <a:endParaRPr lang="en-US" sz="1600" dirty="0" smtClean="0">
              <a:solidFill>
                <a:schemeClr val="tx1">
                  <a:lumMod val="75000"/>
                  <a:lumOff val="25000"/>
                </a:schemeClr>
              </a:solidFill>
            </a:endParaRPr>
          </a:p>
          <a:p>
            <a:pPr fontAlgn="auto">
              <a:lnSpc>
                <a:spcPct val="80000"/>
              </a:lnSpc>
              <a:spcAft>
                <a:spcPts val="0"/>
              </a:spcAft>
              <a:buFont typeface="Wingdings" pitchFamily="2" charset="2"/>
              <a:buNone/>
              <a:defRPr/>
            </a:pPr>
            <a:endParaRPr lang="en-US" dirty="0" smtClean="0">
              <a:solidFill>
                <a:srgbClr val="7030A0"/>
              </a:solidFill>
            </a:endParaRPr>
          </a:p>
          <a:p>
            <a:pPr fontAlgn="auto">
              <a:lnSpc>
                <a:spcPct val="80000"/>
              </a:lnSpc>
              <a:spcAft>
                <a:spcPts val="0"/>
              </a:spcAft>
              <a:buFont typeface="Wingdings" pitchFamily="2" charset="2"/>
              <a:buNone/>
              <a:defRPr/>
            </a:pPr>
            <a:r>
              <a:rPr lang="en-US" dirty="0" smtClean="0">
                <a:latin typeface="Arial" panose="020B0604020202020204" pitchFamily="34" charset="0"/>
                <a:cs typeface="Arial" panose="020B0604020202020204" pitchFamily="34" charset="0"/>
              </a:rPr>
              <a:t>Praxis International</a:t>
            </a:r>
          </a:p>
          <a:p>
            <a:pPr fontAlgn="auto">
              <a:lnSpc>
                <a:spcPct val="80000"/>
              </a:lnSpc>
              <a:spcAft>
                <a:spcPts val="0"/>
              </a:spcAft>
              <a:buFont typeface="Wingdings" pitchFamily="2" charset="2"/>
              <a:buNone/>
              <a:defRPr/>
            </a:pPr>
            <a:r>
              <a:rPr lang="en-US" dirty="0" smtClean="0">
                <a:solidFill>
                  <a:schemeClr val="tx1">
                    <a:lumMod val="75000"/>
                    <a:lumOff val="25000"/>
                  </a:schemeClr>
                </a:solidFill>
                <a:hlinkClick r:id="rId8"/>
              </a:rPr>
              <a:t>www.praxisinternational.org</a:t>
            </a:r>
            <a:endParaRPr lang="en-US" dirty="0" smtClean="0">
              <a:solidFill>
                <a:schemeClr val="tx1">
                  <a:lumMod val="75000"/>
                  <a:lumOff val="25000"/>
                </a:schemeClr>
              </a:solidFill>
            </a:endParaRPr>
          </a:p>
          <a:p>
            <a:pPr fontAlgn="auto">
              <a:lnSpc>
                <a:spcPct val="80000"/>
              </a:lnSpc>
              <a:spcAft>
                <a:spcPts val="0"/>
              </a:spcAft>
              <a:buFont typeface="Wingdings" pitchFamily="2" charset="2"/>
              <a:buNone/>
              <a:defRPr/>
            </a:pPr>
            <a:endParaRPr lang="en-US" dirty="0" smtClean="0">
              <a:solidFill>
                <a:schemeClr val="tx1">
                  <a:lumMod val="75000"/>
                  <a:lumOff val="25000"/>
                </a:schemeClr>
              </a:solidFill>
            </a:endParaRPr>
          </a:p>
          <a:p>
            <a:pPr fontAlgn="auto">
              <a:lnSpc>
                <a:spcPct val="80000"/>
              </a:lnSpc>
              <a:spcAft>
                <a:spcPts val="0"/>
              </a:spcAft>
              <a:buFont typeface="Wingdings" pitchFamily="2" charset="2"/>
              <a:buNone/>
              <a:defRPr/>
            </a:pPr>
            <a:endParaRPr lang="en-US" dirty="0" smtClean="0">
              <a:solidFill>
                <a:schemeClr val="tx1">
                  <a:lumMod val="75000"/>
                  <a:lumOff val="25000"/>
                </a:schemeClr>
              </a:solidFill>
            </a:endParaRPr>
          </a:p>
          <a:p>
            <a:pPr fontAlgn="auto">
              <a:lnSpc>
                <a:spcPct val="80000"/>
              </a:lnSpc>
              <a:spcAft>
                <a:spcPts val="0"/>
              </a:spcAft>
              <a:buFont typeface="Wingdings" pitchFamily="2" charset="2"/>
              <a:buNone/>
              <a:defRPr/>
            </a:pPr>
            <a:endParaRPr lang="en-US" dirty="0" smtClean="0">
              <a:solidFill>
                <a:schemeClr val="tx1">
                  <a:lumMod val="75000"/>
                  <a:lumOff val="25000"/>
                </a:schemeClr>
              </a:solidFill>
            </a:endParaRPr>
          </a:p>
          <a:p>
            <a:pPr fontAlgn="auto">
              <a:lnSpc>
                <a:spcPct val="80000"/>
              </a:lnSpc>
              <a:spcAft>
                <a:spcPts val="0"/>
              </a:spcAft>
              <a:buFont typeface="Wingdings" pitchFamily="2" charset="2"/>
              <a:buNone/>
              <a:defRPr/>
            </a:pPr>
            <a:endParaRPr lang="en-US" dirty="0" smtClean="0">
              <a:solidFill>
                <a:schemeClr val="tx1">
                  <a:lumMod val="75000"/>
                  <a:lumOff val="25000"/>
                </a:schemeClr>
              </a:solidFill>
            </a:endParaRPr>
          </a:p>
          <a:p>
            <a:pPr fontAlgn="auto">
              <a:lnSpc>
                <a:spcPct val="80000"/>
              </a:lnSpc>
              <a:spcAft>
                <a:spcPts val="0"/>
              </a:spcAft>
              <a:buFont typeface="Wingdings" pitchFamily="2" charset="2"/>
              <a:buNone/>
              <a:defRPr/>
            </a:pPr>
            <a:endParaRPr lang="en-US" dirty="0" smtClean="0">
              <a:solidFill>
                <a:schemeClr val="tx1">
                  <a:lumMod val="75000"/>
                  <a:lumOff val="25000"/>
                </a:schemeClr>
              </a:solidFill>
            </a:endParaRPr>
          </a:p>
          <a:p>
            <a:pPr fontAlgn="auto">
              <a:lnSpc>
                <a:spcPct val="80000"/>
              </a:lnSpc>
              <a:spcAft>
                <a:spcPts val="0"/>
              </a:spcAft>
              <a:buFont typeface="Wingdings" pitchFamily="2" charset="2"/>
              <a:buNone/>
              <a:defRPr/>
            </a:pPr>
            <a:endParaRPr lang="en-US" dirty="0" smtClean="0">
              <a:solidFill>
                <a:schemeClr val="tx1">
                  <a:lumMod val="75000"/>
                  <a:lumOff val="25000"/>
                </a:schemeClr>
              </a:solidFill>
            </a:endParaRPr>
          </a:p>
          <a:p>
            <a:pPr fontAlgn="auto">
              <a:lnSpc>
                <a:spcPct val="80000"/>
              </a:lnSpc>
              <a:spcAft>
                <a:spcPts val="0"/>
              </a:spcAft>
              <a:buFont typeface="Wingdings" pitchFamily="2" charset="2"/>
              <a:buNone/>
              <a:defRPr/>
            </a:pPr>
            <a:endParaRPr lang="en-US" dirty="0" smtClean="0">
              <a:solidFill>
                <a:schemeClr val="tx1">
                  <a:lumMod val="75000"/>
                  <a:lumOff val="25000"/>
                </a:schemeClr>
              </a:solidFill>
            </a:endParaRPr>
          </a:p>
          <a:p>
            <a:pPr fontAlgn="auto">
              <a:lnSpc>
                <a:spcPct val="80000"/>
              </a:lnSpc>
              <a:spcAft>
                <a:spcPts val="0"/>
              </a:spcAft>
              <a:buFont typeface="Wingdings" pitchFamily="2" charset="2"/>
              <a:buNone/>
              <a:defRPr/>
            </a:pPr>
            <a:endParaRPr lang="en-US" dirty="0" smtClean="0">
              <a:solidFill>
                <a:srgbClr val="993300"/>
              </a:solidFill>
            </a:endParaRP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sz="4800" b="1" dirty="0" smtClean="0">
                <a:solidFill>
                  <a:schemeClr val="bg1">
                    <a:lumMod val="50000"/>
                  </a:schemeClr>
                </a:solidFill>
                <a:latin typeface="Arial" panose="020B0604020202020204" pitchFamily="34" charset="0"/>
                <a:cs typeface="Arial" panose="020B0604020202020204" pitchFamily="34" charset="0"/>
              </a:rPr>
              <a:t>The Duluth Model</a:t>
            </a:r>
            <a:endParaRPr lang="en-US" sz="4800" b="1" dirty="0">
              <a:solidFill>
                <a:schemeClr val="bg1">
                  <a:lumMod val="50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00200"/>
            <a:ext cx="8153400" cy="5105400"/>
          </a:xfrm>
        </p:spPr>
        <p:txBody>
          <a:bodyPr>
            <a:normAutofit fontScale="70000" lnSpcReduction="20000"/>
          </a:bodyPr>
          <a:lstStyle/>
          <a:p>
            <a:pPr marL="0" indent="0">
              <a:spcBef>
                <a:spcPts val="600"/>
              </a:spcBef>
              <a:spcAft>
                <a:spcPts val="600"/>
              </a:spcAft>
              <a:buFont typeface="Arial" charset="0"/>
              <a:buNone/>
              <a:defRPr/>
            </a:pPr>
            <a:r>
              <a:rPr lang="en-US" sz="3400" dirty="0" smtClean="0">
                <a:latin typeface="Arial" panose="020B0604020202020204" pitchFamily="34" charset="0"/>
                <a:cs typeface="Arial" panose="020B0604020202020204" pitchFamily="34" charset="0"/>
              </a:rPr>
              <a:t>The Duluth Model is an organizing method that prioritizes victim safety and </a:t>
            </a:r>
            <a:r>
              <a:rPr lang="en-US" sz="3400" dirty="0" smtClean="0">
                <a:latin typeface="Arial" panose="020B0604020202020204" pitchFamily="34" charset="0"/>
                <a:cs typeface="Arial" panose="020B0604020202020204" pitchFamily="34" charset="0"/>
              </a:rPr>
              <a:t>offender </a:t>
            </a:r>
            <a:r>
              <a:rPr lang="en-US" sz="3400" dirty="0" smtClean="0">
                <a:latin typeface="Arial" panose="020B0604020202020204" pitchFamily="34" charset="0"/>
                <a:cs typeface="Arial" panose="020B0604020202020204" pitchFamily="34" charset="0"/>
              </a:rPr>
              <a:t>accountability within a social change framework.   The model guides organizers to build interventions within systems that are aligned with the lived experience of victims.</a:t>
            </a:r>
          </a:p>
          <a:p>
            <a:pPr marL="0" indent="0">
              <a:spcBef>
                <a:spcPts val="600"/>
              </a:spcBef>
              <a:spcAft>
                <a:spcPts val="600"/>
              </a:spcAft>
              <a:buFont typeface="Arial" charset="0"/>
              <a:buNone/>
              <a:defRPr/>
            </a:pPr>
            <a:endParaRPr lang="en-US" sz="1300" dirty="0">
              <a:latin typeface="Arial" panose="020B0604020202020204" pitchFamily="34" charset="0"/>
              <a:cs typeface="Arial" panose="020B0604020202020204" pitchFamily="34" charset="0"/>
            </a:endParaRPr>
          </a:p>
          <a:p>
            <a:pPr marL="0" indent="0">
              <a:spcBef>
                <a:spcPts val="600"/>
              </a:spcBef>
              <a:spcAft>
                <a:spcPts val="600"/>
              </a:spcAft>
              <a:buFont typeface="Arial" charset="0"/>
              <a:buNone/>
              <a:defRPr/>
            </a:pPr>
            <a:r>
              <a:rPr lang="en-IE" sz="2900" dirty="0" smtClean="0">
                <a:latin typeface="Arial" panose="020B0604020202020204" pitchFamily="34" charset="0"/>
                <a:ea typeface="Times New Roman"/>
                <a:cs typeface="Arial" panose="020B0604020202020204" pitchFamily="34" charset="0"/>
              </a:rPr>
              <a:t>The </a:t>
            </a:r>
            <a:r>
              <a:rPr lang="en-IE" sz="2900" dirty="0">
                <a:latin typeface="Arial" panose="020B0604020202020204" pitchFamily="34" charset="0"/>
                <a:ea typeface="Times New Roman"/>
                <a:cs typeface="Arial" panose="020B0604020202020204" pitchFamily="34" charset="0"/>
              </a:rPr>
              <a:t>Duluth Model </a:t>
            </a:r>
            <a:r>
              <a:rPr lang="en-IE" sz="2900" dirty="0" smtClean="0">
                <a:latin typeface="Arial" panose="020B0604020202020204" pitchFamily="34" charset="0"/>
                <a:ea typeface="Times New Roman"/>
                <a:cs typeface="Arial" panose="020B0604020202020204" pitchFamily="34" charset="0"/>
              </a:rPr>
              <a:t>creates </a:t>
            </a:r>
            <a:r>
              <a:rPr lang="en-IE" sz="2900" dirty="0">
                <a:latin typeface="Arial" panose="020B0604020202020204" pitchFamily="34" charset="0"/>
                <a:ea typeface="Times New Roman"/>
                <a:cs typeface="Arial" panose="020B0604020202020204" pitchFamily="34" charset="0"/>
              </a:rPr>
              <a:t>a distinctive form of organized public responses to domestic violence.  It is characterized by:</a:t>
            </a:r>
            <a:endParaRPr lang="en-US" sz="2900" dirty="0">
              <a:latin typeface="Arial" panose="020B0604020202020204" pitchFamily="34" charset="0"/>
              <a:ea typeface="Times New Roman"/>
              <a:cs typeface="Arial" panose="020B0604020202020204" pitchFamily="34" charset="0"/>
            </a:endParaRPr>
          </a:p>
          <a:p>
            <a:pPr>
              <a:spcBef>
                <a:spcPts val="600"/>
              </a:spcBef>
              <a:spcAft>
                <a:spcPts val="600"/>
              </a:spcAft>
              <a:buSzPct val="50000"/>
              <a:buFont typeface="Wingdings" panose="05000000000000000000" pitchFamily="2" charset="2"/>
              <a:buChar char="Ø"/>
              <a:tabLst>
                <a:tab pos="533400" algn="l"/>
              </a:tabLst>
              <a:defRPr/>
            </a:pPr>
            <a:r>
              <a:rPr lang="en-IE" sz="2900" dirty="0">
                <a:latin typeface="Arial" panose="020B0604020202020204" pitchFamily="34" charset="0"/>
                <a:ea typeface="Times New Roman"/>
                <a:cs typeface="Arial" panose="020B0604020202020204" pitchFamily="34" charset="0"/>
              </a:rPr>
              <a:t>Clearly identifiable and largely shared assumptions and theories about the source of battering and the effective means to deter it. </a:t>
            </a:r>
            <a:endParaRPr lang="en-US" sz="2900" dirty="0">
              <a:latin typeface="Arial" panose="020B0604020202020204" pitchFamily="34" charset="0"/>
              <a:ea typeface="Times New Roman"/>
              <a:cs typeface="Arial" panose="020B0604020202020204" pitchFamily="34" charset="0"/>
            </a:endParaRPr>
          </a:p>
          <a:p>
            <a:pPr>
              <a:spcBef>
                <a:spcPts val="600"/>
              </a:spcBef>
              <a:spcAft>
                <a:spcPts val="600"/>
              </a:spcAft>
              <a:buSzPct val="50000"/>
              <a:buFont typeface="Wingdings" panose="05000000000000000000" pitchFamily="2" charset="2"/>
              <a:buChar char="Ø"/>
              <a:tabLst>
                <a:tab pos="533400" algn="l"/>
              </a:tabLst>
              <a:defRPr/>
            </a:pPr>
            <a:r>
              <a:rPr lang="en-IE" sz="2900" dirty="0">
                <a:latin typeface="Arial" panose="020B0604020202020204" pitchFamily="34" charset="0"/>
                <a:ea typeface="Times New Roman"/>
                <a:cs typeface="Arial" panose="020B0604020202020204" pitchFamily="34" charset="0"/>
              </a:rPr>
              <a:t>Empirically tested intervention strategies that build safety and accountability into all elements of the infrastructure of processing cases of violence.  </a:t>
            </a:r>
            <a:endParaRPr lang="en-US" sz="2900" dirty="0">
              <a:latin typeface="Arial" panose="020B0604020202020204" pitchFamily="34" charset="0"/>
              <a:ea typeface="Times New Roman"/>
              <a:cs typeface="Arial" panose="020B0604020202020204" pitchFamily="34" charset="0"/>
            </a:endParaRPr>
          </a:p>
          <a:p>
            <a:pPr>
              <a:spcBef>
                <a:spcPts val="600"/>
              </a:spcBef>
              <a:spcAft>
                <a:spcPts val="600"/>
              </a:spcAft>
              <a:buSzPct val="50000"/>
              <a:buFont typeface="Wingdings" panose="05000000000000000000" pitchFamily="2" charset="2"/>
              <a:buChar char="Ø"/>
              <a:tabLst>
                <a:tab pos="533400" algn="l"/>
              </a:tabLst>
              <a:defRPr/>
            </a:pPr>
            <a:r>
              <a:rPr lang="en-IE" sz="2900" dirty="0">
                <a:latin typeface="Arial" panose="020B0604020202020204" pitchFamily="34" charset="0"/>
                <a:ea typeface="Times New Roman"/>
                <a:cs typeface="Arial" panose="020B0604020202020204" pitchFamily="34" charset="0"/>
              </a:rPr>
              <a:t>Well defined methods of inter-agency cooperation guided by advocacy programs. </a:t>
            </a:r>
            <a:endParaRPr lang="en-US" sz="2900" dirty="0">
              <a:latin typeface="Arial" panose="020B0604020202020204" pitchFamily="34" charset="0"/>
              <a:ea typeface="Times New Roman"/>
              <a:cs typeface="Arial" panose="020B0604020202020204" pitchFamily="34" charset="0"/>
            </a:endParaRPr>
          </a:p>
          <a:p>
            <a:pPr marL="0" indent="0">
              <a:spcBef>
                <a:spcPts val="600"/>
              </a:spcBef>
              <a:spcAft>
                <a:spcPts val="600"/>
              </a:spcAft>
              <a:buFont typeface="Arial" charset="0"/>
              <a:buNone/>
              <a:defRPr/>
            </a:pPr>
            <a:r>
              <a:rPr lang="en-US" dirty="0" smtClean="0">
                <a:solidFill>
                  <a:srgbClr val="7030A0"/>
                </a:solidFill>
              </a:rPr>
              <a:t>  </a:t>
            </a:r>
            <a:endParaRPr lang="en-US" dirty="0">
              <a:solidFill>
                <a:srgbClr val="7030A0"/>
              </a:solidFill>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sz="4000" b="1" dirty="0" smtClean="0">
                <a:solidFill>
                  <a:schemeClr val="bg1">
                    <a:lumMod val="50000"/>
                  </a:schemeClr>
                </a:solidFill>
                <a:latin typeface="Arial" panose="020B0604020202020204" pitchFamily="34" charset="0"/>
                <a:cs typeface="Arial" panose="020B0604020202020204" pitchFamily="34" charset="0"/>
              </a:rPr>
              <a:t>Core Principles of Social </a:t>
            </a:r>
            <a:r>
              <a:rPr lang="en-US" sz="4000" b="1" dirty="0" smtClean="0">
                <a:solidFill>
                  <a:schemeClr val="bg1">
                    <a:lumMod val="50000"/>
                  </a:schemeClr>
                </a:solidFill>
                <a:latin typeface="Arial" panose="020B0604020202020204" pitchFamily="34" charset="0"/>
                <a:cs typeface="Arial" panose="020B0604020202020204" pitchFamily="34" charset="0"/>
              </a:rPr>
              <a:t>Change</a:t>
            </a:r>
            <a:br>
              <a:rPr lang="en-US" sz="4000" b="1" dirty="0" smtClean="0">
                <a:solidFill>
                  <a:schemeClr val="bg1">
                    <a:lumMod val="50000"/>
                  </a:schemeClr>
                </a:solidFill>
                <a:latin typeface="Arial" panose="020B0604020202020204" pitchFamily="34" charset="0"/>
                <a:cs typeface="Arial" panose="020B0604020202020204" pitchFamily="34" charset="0"/>
              </a:rPr>
            </a:br>
            <a:r>
              <a:rPr lang="en-US" sz="4000" b="1" dirty="0" smtClean="0">
                <a:solidFill>
                  <a:schemeClr val="bg1">
                    <a:lumMod val="50000"/>
                  </a:schemeClr>
                </a:solidFill>
                <a:latin typeface="Arial" panose="020B0604020202020204" pitchFamily="34" charset="0"/>
                <a:cs typeface="Arial" panose="020B0604020202020204" pitchFamily="34" charset="0"/>
              </a:rPr>
              <a:t>of the Duluth Model Approach</a:t>
            </a:r>
            <a:endParaRPr lang="en-US" sz="4000" b="1" dirty="0">
              <a:solidFill>
                <a:schemeClr val="bg1">
                  <a:lumMod val="50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762000" y="2057400"/>
            <a:ext cx="7239000" cy="4419600"/>
          </a:xfrm>
        </p:spPr>
        <p:txBody>
          <a:bodyPr>
            <a:normAutofit fontScale="32500" lnSpcReduction="20000"/>
          </a:bodyPr>
          <a:lstStyle/>
          <a:p>
            <a:pPr marL="0" indent="0">
              <a:lnSpc>
                <a:spcPct val="120000"/>
              </a:lnSpc>
              <a:spcAft>
                <a:spcPts val="600"/>
              </a:spcAft>
              <a:buFont typeface="Arial" charset="0"/>
              <a:buNone/>
              <a:defRPr/>
            </a:pPr>
            <a:r>
              <a:rPr lang="en-US" sz="7400" dirty="0" smtClean="0">
                <a:latin typeface="Arial" panose="020B0604020202020204" pitchFamily="34" charset="0"/>
                <a:cs typeface="Arial" panose="020B0604020202020204" pitchFamily="34" charset="0"/>
              </a:rPr>
              <a:t>Create and experience that is liberating rather than dominating</a:t>
            </a:r>
          </a:p>
          <a:p>
            <a:pPr marL="0" indent="0">
              <a:lnSpc>
                <a:spcPct val="120000"/>
              </a:lnSpc>
              <a:spcAft>
                <a:spcPts val="600"/>
              </a:spcAft>
              <a:buFont typeface="Arial" charset="0"/>
              <a:buNone/>
              <a:defRPr/>
            </a:pPr>
            <a:endParaRPr lang="en-US" sz="2500" dirty="0" smtClean="0">
              <a:latin typeface="Arial" panose="020B0604020202020204" pitchFamily="34" charset="0"/>
              <a:cs typeface="Arial" panose="020B0604020202020204" pitchFamily="34" charset="0"/>
            </a:endParaRPr>
          </a:p>
          <a:p>
            <a:pPr marL="0" indent="0">
              <a:lnSpc>
                <a:spcPct val="120000"/>
              </a:lnSpc>
              <a:spcAft>
                <a:spcPts val="600"/>
              </a:spcAft>
              <a:buFont typeface="Arial" charset="0"/>
              <a:buNone/>
              <a:defRPr/>
            </a:pPr>
            <a:r>
              <a:rPr lang="en-US" sz="7400" dirty="0" smtClean="0">
                <a:latin typeface="Arial" panose="020B0604020202020204" pitchFamily="34" charset="0"/>
                <a:cs typeface="Arial" panose="020B0604020202020204" pitchFamily="34" charset="0"/>
              </a:rPr>
              <a:t>Engage in dialogue vs. counsel and advise</a:t>
            </a:r>
          </a:p>
          <a:p>
            <a:pPr marL="0" indent="0">
              <a:lnSpc>
                <a:spcPct val="120000"/>
              </a:lnSpc>
              <a:spcAft>
                <a:spcPts val="600"/>
              </a:spcAft>
              <a:buFont typeface="Arial" charset="0"/>
              <a:buNone/>
              <a:defRPr/>
            </a:pPr>
            <a:endParaRPr lang="en-US" sz="2500" dirty="0">
              <a:latin typeface="Arial" panose="020B0604020202020204" pitchFamily="34" charset="0"/>
              <a:cs typeface="Arial" panose="020B0604020202020204" pitchFamily="34" charset="0"/>
            </a:endParaRPr>
          </a:p>
          <a:p>
            <a:pPr marL="0" indent="0">
              <a:lnSpc>
                <a:spcPct val="120000"/>
              </a:lnSpc>
              <a:spcAft>
                <a:spcPts val="600"/>
              </a:spcAft>
              <a:buFont typeface="Arial" charset="0"/>
              <a:buNone/>
              <a:defRPr/>
            </a:pPr>
            <a:r>
              <a:rPr lang="en-US" sz="7400" dirty="0" smtClean="0">
                <a:latin typeface="Arial" panose="020B0604020202020204" pitchFamily="34" charset="0"/>
                <a:cs typeface="Arial" panose="020B0604020202020204" pitchFamily="34" charset="0"/>
              </a:rPr>
              <a:t>Approach as a social problem vs. a problem with an individual</a:t>
            </a:r>
          </a:p>
          <a:p>
            <a:pPr marL="0" indent="0">
              <a:lnSpc>
                <a:spcPct val="120000"/>
              </a:lnSpc>
              <a:spcAft>
                <a:spcPts val="600"/>
              </a:spcAft>
              <a:buFont typeface="Arial" charset="0"/>
              <a:buNone/>
              <a:defRPr/>
            </a:pPr>
            <a:endParaRPr lang="en-US" sz="2500" dirty="0">
              <a:latin typeface="Arial" panose="020B0604020202020204" pitchFamily="34" charset="0"/>
              <a:cs typeface="Arial" panose="020B0604020202020204" pitchFamily="34" charset="0"/>
            </a:endParaRPr>
          </a:p>
          <a:p>
            <a:pPr marL="0" indent="0">
              <a:lnSpc>
                <a:spcPct val="120000"/>
              </a:lnSpc>
              <a:spcAft>
                <a:spcPts val="600"/>
              </a:spcAft>
              <a:buFont typeface="Arial" charset="0"/>
              <a:buNone/>
              <a:defRPr/>
            </a:pPr>
            <a:r>
              <a:rPr lang="en-US" sz="7400" dirty="0" smtClean="0">
                <a:latin typeface="Arial" panose="020B0604020202020204" pitchFamily="34" charset="0"/>
                <a:cs typeface="Arial" panose="020B0604020202020204" pitchFamily="34" charset="0"/>
              </a:rPr>
              <a:t>Include those subject to the oppression in the organizing to change the conditions under which they live  </a:t>
            </a:r>
          </a:p>
          <a:p>
            <a:pPr marL="0" indent="0">
              <a:buFont typeface="Arial" charset="0"/>
              <a:buNone/>
              <a:defRPr/>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rocess 3"/>
          <p:cNvSpPr/>
          <p:nvPr/>
        </p:nvSpPr>
        <p:spPr>
          <a:xfrm>
            <a:off x="1371600" y="1066800"/>
            <a:ext cx="6138862" cy="914400"/>
          </a:xfrm>
          <a:prstGeom prst="flowChartProcess">
            <a:avLst/>
          </a:prstGeom>
        </p:spPr>
        <p:style>
          <a:lnRef idx="1">
            <a:schemeClr val="accent4"/>
          </a:lnRef>
          <a:fillRef idx="2">
            <a:schemeClr val="accent4"/>
          </a:fillRef>
          <a:effectRef idx="1">
            <a:schemeClr val="accent4"/>
          </a:effectRef>
          <a:fontRef idx="minor">
            <a:schemeClr val="dk1"/>
          </a:fontRef>
        </p:style>
        <p:txBody>
          <a:bodyPr anchor="ctr"/>
          <a:lstStyle/>
          <a:p>
            <a:pPr algn="ctr">
              <a:lnSpc>
                <a:spcPct val="115000"/>
              </a:lnSpc>
              <a:spcAft>
                <a:spcPts val="1000"/>
              </a:spcAft>
              <a:defRPr/>
            </a:pPr>
            <a:endParaRPr lang="en-US" b="1" dirty="0" smtClean="0">
              <a:solidFill>
                <a:prstClr val="black"/>
              </a:solidFill>
              <a:latin typeface="Times New Roman"/>
              <a:ea typeface="Calibri"/>
              <a:cs typeface="Times New Roman"/>
            </a:endParaRPr>
          </a:p>
          <a:p>
            <a:pPr algn="ctr">
              <a:lnSpc>
                <a:spcPct val="115000"/>
              </a:lnSpc>
              <a:spcAft>
                <a:spcPts val="1000"/>
              </a:spcAft>
              <a:defRPr/>
            </a:pPr>
            <a:r>
              <a:rPr lang="en-US" b="1" dirty="0" smtClean="0">
                <a:solidFill>
                  <a:prstClr val="black"/>
                </a:solidFill>
                <a:latin typeface="Times New Roman"/>
                <a:ea typeface="Calibri"/>
                <a:cs typeface="Times New Roman"/>
              </a:rPr>
              <a:t>The </a:t>
            </a:r>
            <a:r>
              <a:rPr lang="en-US" b="1" dirty="0">
                <a:solidFill>
                  <a:prstClr val="black"/>
                </a:solidFill>
                <a:latin typeface="Times New Roman"/>
                <a:ea typeface="Calibri"/>
                <a:cs typeface="Times New Roman"/>
              </a:rPr>
              <a:t>Duluth Model Approach</a:t>
            </a:r>
            <a:endParaRPr lang="en-US" sz="1100" dirty="0">
              <a:solidFill>
                <a:prstClr val="black"/>
              </a:solidFill>
              <a:ea typeface="Calibri"/>
              <a:cs typeface="Times New Roman"/>
            </a:endParaRPr>
          </a:p>
        </p:txBody>
      </p:sp>
      <p:sp>
        <p:nvSpPr>
          <p:cNvPr id="5" name="Flowchart: Process 4"/>
          <p:cNvSpPr/>
          <p:nvPr/>
        </p:nvSpPr>
        <p:spPr>
          <a:xfrm>
            <a:off x="1371600" y="2362200"/>
            <a:ext cx="5715000" cy="857250"/>
          </a:xfrm>
          <a:prstGeom prst="flowChartProcess">
            <a:avLst/>
          </a:prstGeom>
        </p:spPr>
        <p:style>
          <a:lnRef idx="1">
            <a:schemeClr val="accent4"/>
          </a:lnRef>
          <a:fillRef idx="2">
            <a:schemeClr val="accent4"/>
          </a:fillRef>
          <a:effectRef idx="1">
            <a:schemeClr val="accent4"/>
          </a:effectRef>
          <a:fontRef idx="minor">
            <a:schemeClr val="dk1"/>
          </a:fontRef>
        </p:style>
        <p:txBody>
          <a:bodyPr anchor="ctr"/>
          <a:lstStyle/>
          <a:p>
            <a:pPr algn="ctr">
              <a:lnSpc>
                <a:spcPct val="115000"/>
              </a:lnSpc>
              <a:spcAft>
                <a:spcPts val="1000"/>
              </a:spcAft>
              <a:defRPr/>
            </a:pPr>
            <a:r>
              <a:rPr lang="en-US" b="1" dirty="0">
                <a:solidFill>
                  <a:prstClr val="black"/>
                </a:solidFill>
                <a:latin typeface="Times New Roman"/>
                <a:ea typeface="Calibri"/>
                <a:cs typeface="Times New Roman"/>
              </a:rPr>
              <a:t>Coordinated Community Response (CCR)</a:t>
            </a:r>
            <a:endParaRPr lang="en-US" sz="1100" dirty="0">
              <a:solidFill>
                <a:prstClr val="black"/>
              </a:solidFill>
              <a:ea typeface="Calibri"/>
              <a:cs typeface="Times New Roman"/>
            </a:endParaRPr>
          </a:p>
        </p:txBody>
      </p:sp>
      <p:cxnSp>
        <p:nvCxnSpPr>
          <p:cNvPr id="6" name="Straight Connector 5"/>
          <p:cNvCxnSpPr/>
          <p:nvPr/>
        </p:nvCxnSpPr>
        <p:spPr>
          <a:xfrm>
            <a:off x="4495800" y="2057400"/>
            <a:ext cx="0" cy="317500"/>
          </a:xfrm>
          <a:prstGeom prst="line">
            <a:avLst/>
          </a:prstGeom>
        </p:spPr>
        <p:style>
          <a:lnRef idx="3">
            <a:schemeClr val="dk1"/>
          </a:lnRef>
          <a:fillRef idx="0">
            <a:schemeClr val="dk1"/>
          </a:fillRef>
          <a:effectRef idx="2">
            <a:schemeClr val="dk1"/>
          </a:effectRef>
          <a:fontRef idx="minor">
            <a:schemeClr val="tx1"/>
          </a:fontRef>
        </p:style>
      </p:cxnSp>
      <p:cxnSp>
        <p:nvCxnSpPr>
          <p:cNvPr id="7" name="Straight Connector 6"/>
          <p:cNvCxnSpPr/>
          <p:nvPr/>
        </p:nvCxnSpPr>
        <p:spPr>
          <a:xfrm>
            <a:off x="3733800" y="3205163"/>
            <a:ext cx="0" cy="342900"/>
          </a:xfrm>
          <a:prstGeom prst="line">
            <a:avLst/>
          </a:prstGeom>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1238250" y="3570288"/>
            <a:ext cx="6762750" cy="11112"/>
          </a:xfrm>
          <a:prstGeom prst="line">
            <a:avLst/>
          </a:prstGeom>
        </p:spPr>
        <p:style>
          <a:lnRef idx="2">
            <a:schemeClr val="dk1"/>
          </a:lnRef>
          <a:fillRef idx="0">
            <a:schemeClr val="dk1"/>
          </a:fillRef>
          <a:effectRef idx="1">
            <a:schemeClr val="dk1"/>
          </a:effectRef>
          <a:fontRef idx="minor">
            <a:schemeClr val="tx1"/>
          </a:fontRef>
        </p:style>
      </p:cxnSp>
      <p:sp>
        <p:nvSpPr>
          <p:cNvPr id="5127" name="Flowchart: Process 6"/>
          <p:cNvSpPr>
            <a:spLocks noChangeArrowheads="1"/>
          </p:cNvSpPr>
          <p:nvPr/>
        </p:nvSpPr>
        <p:spPr bwMode="auto">
          <a:xfrm>
            <a:off x="947738" y="3886200"/>
            <a:ext cx="685800" cy="374650"/>
          </a:xfrm>
          <a:prstGeom prst="flowChartProcess">
            <a:avLst/>
          </a:prstGeom>
          <a:gradFill rotWithShape="1">
            <a:gsLst>
              <a:gs pos="0">
                <a:srgbClr val="C9B5E8"/>
              </a:gs>
              <a:gs pos="35001">
                <a:srgbClr val="D9CBEE"/>
              </a:gs>
              <a:gs pos="100000">
                <a:srgbClr val="F0EAF9"/>
              </a:gs>
            </a:gsLst>
            <a:lin ang="16200000" scaled="1"/>
          </a:gradFill>
          <a:ln w="9525">
            <a:solidFill>
              <a:srgbClr val="795D9B"/>
            </a:solidFill>
            <a:miter lim="800000"/>
            <a:headEnd/>
            <a:tailEnd/>
          </a:ln>
          <a:effectLst>
            <a:outerShdw dist="20000" dir="5400000" rotWithShape="0">
              <a:srgbClr val="000000">
                <a:alpha val="37999"/>
              </a:srgbClr>
            </a:outerShdw>
          </a:effectLst>
        </p:spPr>
        <p:txBody>
          <a:bodyPr anchor="ctr"/>
          <a:lstStyle/>
          <a:p>
            <a:pPr algn="ctr" defTabSz="912813"/>
            <a:r>
              <a:rPr lang="en-US" altLang="en-US" sz="1200">
                <a:solidFill>
                  <a:srgbClr val="000000"/>
                </a:solidFill>
                <a:latin typeface="Times New Roman" pitchFamily="18" charset="0"/>
                <a:ea typeface="Calibri" pitchFamily="34" charset="0"/>
                <a:cs typeface="Times New Roman" pitchFamily="18" charset="0"/>
              </a:rPr>
              <a:t>911</a:t>
            </a:r>
            <a:endParaRPr lang="en-US" altLang="en-US">
              <a:solidFill>
                <a:srgbClr val="000000"/>
              </a:solidFill>
              <a:ea typeface="Calibri" pitchFamily="34" charset="0"/>
            </a:endParaRPr>
          </a:p>
        </p:txBody>
      </p:sp>
      <p:sp>
        <p:nvSpPr>
          <p:cNvPr id="5128" name="Flowchart: Process 7"/>
          <p:cNvSpPr>
            <a:spLocks noChangeArrowheads="1"/>
          </p:cNvSpPr>
          <p:nvPr/>
        </p:nvSpPr>
        <p:spPr bwMode="auto">
          <a:xfrm>
            <a:off x="1290638" y="4614863"/>
            <a:ext cx="1028700" cy="474662"/>
          </a:xfrm>
          <a:prstGeom prst="flowChartProcess">
            <a:avLst/>
          </a:prstGeom>
          <a:gradFill rotWithShape="1">
            <a:gsLst>
              <a:gs pos="0">
                <a:srgbClr val="C9B5E8"/>
              </a:gs>
              <a:gs pos="35001">
                <a:srgbClr val="D9CBEE"/>
              </a:gs>
              <a:gs pos="100000">
                <a:srgbClr val="F0EAF9"/>
              </a:gs>
            </a:gsLst>
            <a:lin ang="16200000" scaled="1"/>
          </a:gradFill>
          <a:ln w="9525">
            <a:solidFill>
              <a:srgbClr val="795D9B"/>
            </a:solidFill>
            <a:miter lim="800000"/>
            <a:headEnd/>
            <a:tailEnd/>
          </a:ln>
          <a:effectLst>
            <a:outerShdw dist="20000" dir="5400000" rotWithShape="0">
              <a:srgbClr val="000000">
                <a:alpha val="37999"/>
              </a:srgbClr>
            </a:outerShdw>
          </a:effectLst>
        </p:spPr>
        <p:txBody>
          <a:bodyPr anchor="ctr"/>
          <a:lstStyle/>
          <a:p>
            <a:pPr algn="ctr" defTabSz="912813"/>
            <a:r>
              <a:rPr lang="en-US" altLang="en-US" sz="1200">
                <a:solidFill>
                  <a:srgbClr val="000000"/>
                </a:solidFill>
                <a:latin typeface="Times New Roman" pitchFamily="18" charset="0"/>
                <a:ea typeface="Calibri" pitchFamily="34" charset="0"/>
                <a:cs typeface="Times New Roman" pitchFamily="18" charset="0"/>
              </a:rPr>
              <a:t>Law Enforcement</a:t>
            </a:r>
            <a:endParaRPr lang="en-US" altLang="en-US">
              <a:solidFill>
                <a:srgbClr val="000000"/>
              </a:solidFill>
              <a:ea typeface="Calibri" pitchFamily="34" charset="0"/>
            </a:endParaRPr>
          </a:p>
        </p:txBody>
      </p:sp>
      <p:sp>
        <p:nvSpPr>
          <p:cNvPr id="5129" name="Flowchart: Process 8"/>
          <p:cNvSpPr>
            <a:spLocks noChangeArrowheads="1"/>
          </p:cNvSpPr>
          <p:nvPr/>
        </p:nvSpPr>
        <p:spPr bwMode="auto">
          <a:xfrm>
            <a:off x="2206625" y="3838575"/>
            <a:ext cx="903288" cy="703263"/>
          </a:xfrm>
          <a:prstGeom prst="flowChartProcess">
            <a:avLst/>
          </a:prstGeom>
          <a:gradFill rotWithShape="1">
            <a:gsLst>
              <a:gs pos="0">
                <a:srgbClr val="C9B5E8"/>
              </a:gs>
              <a:gs pos="35001">
                <a:srgbClr val="D9CBEE"/>
              </a:gs>
              <a:gs pos="100000">
                <a:srgbClr val="F0EAF9"/>
              </a:gs>
            </a:gsLst>
            <a:lin ang="16200000" scaled="1"/>
          </a:gradFill>
          <a:ln w="9525">
            <a:solidFill>
              <a:srgbClr val="795D9B"/>
            </a:solidFill>
            <a:miter lim="800000"/>
            <a:headEnd/>
            <a:tailEnd/>
          </a:ln>
          <a:effectLst>
            <a:outerShdw dist="20000" dir="5400000" rotWithShape="0">
              <a:srgbClr val="000000">
                <a:alpha val="37999"/>
              </a:srgbClr>
            </a:outerShdw>
          </a:effectLst>
        </p:spPr>
        <p:txBody>
          <a:bodyPr anchor="ctr"/>
          <a:lstStyle/>
          <a:p>
            <a:pPr algn="ctr" defTabSz="912813"/>
            <a:r>
              <a:rPr lang="en-US" altLang="en-US" sz="1200">
                <a:solidFill>
                  <a:srgbClr val="000000"/>
                </a:solidFill>
                <a:latin typeface="Times New Roman" pitchFamily="18" charset="0"/>
                <a:ea typeface="Calibri" pitchFamily="34" charset="0"/>
                <a:cs typeface="Times New Roman" pitchFamily="18" charset="0"/>
              </a:rPr>
              <a:t>Individual Advocacy &amp; Shelter</a:t>
            </a:r>
            <a:endParaRPr lang="en-US" altLang="en-US">
              <a:solidFill>
                <a:srgbClr val="000000"/>
              </a:solidFill>
              <a:ea typeface="Calibri" pitchFamily="34" charset="0"/>
            </a:endParaRPr>
          </a:p>
        </p:txBody>
      </p:sp>
      <p:sp>
        <p:nvSpPr>
          <p:cNvPr id="5130" name="Flowchart: Process 9"/>
          <p:cNvSpPr>
            <a:spLocks noChangeArrowheads="1"/>
          </p:cNvSpPr>
          <p:nvPr/>
        </p:nvSpPr>
        <p:spPr bwMode="auto">
          <a:xfrm>
            <a:off x="3065463" y="4629150"/>
            <a:ext cx="800100" cy="342900"/>
          </a:xfrm>
          <a:prstGeom prst="flowChartProcess">
            <a:avLst/>
          </a:prstGeom>
          <a:gradFill rotWithShape="1">
            <a:gsLst>
              <a:gs pos="0">
                <a:srgbClr val="C9B5E8"/>
              </a:gs>
              <a:gs pos="35001">
                <a:srgbClr val="D9CBEE"/>
              </a:gs>
              <a:gs pos="100000">
                <a:srgbClr val="F0EAF9"/>
              </a:gs>
            </a:gsLst>
            <a:lin ang="16200000" scaled="1"/>
          </a:gradFill>
          <a:ln w="9525">
            <a:solidFill>
              <a:srgbClr val="795D9B"/>
            </a:solidFill>
            <a:miter lim="800000"/>
            <a:headEnd/>
            <a:tailEnd/>
          </a:ln>
          <a:effectLst>
            <a:outerShdw dist="20000" dir="5400000" rotWithShape="0">
              <a:srgbClr val="000000">
                <a:alpha val="37999"/>
              </a:srgbClr>
            </a:outerShdw>
          </a:effectLst>
        </p:spPr>
        <p:txBody>
          <a:bodyPr anchor="ctr"/>
          <a:lstStyle/>
          <a:p>
            <a:pPr algn="ctr" defTabSz="912813"/>
            <a:r>
              <a:rPr lang="en-US" altLang="en-US" sz="1200">
                <a:solidFill>
                  <a:srgbClr val="000000"/>
                </a:solidFill>
                <a:latin typeface="Times New Roman" pitchFamily="18" charset="0"/>
                <a:ea typeface="Calibri" pitchFamily="34" charset="0"/>
                <a:cs typeface="Times New Roman" pitchFamily="18" charset="0"/>
              </a:rPr>
              <a:t>Jail</a:t>
            </a:r>
            <a:endParaRPr lang="en-US" altLang="en-US">
              <a:solidFill>
                <a:srgbClr val="000000"/>
              </a:solidFill>
              <a:ea typeface="Calibri" pitchFamily="34" charset="0"/>
            </a:endParaRPr>
          </a:p>
        </p:txBody>
      </p:sp>
      <p:sp>
        <p:nvSpPr>
          <p:cNvPr id="5131" name="Flowchart: Process 10"/>
          <p:cNvSpPr>
            <a:spLocks noChangeArrowheads="1"/>
          </p:cNvSpPr>
          <p:nvPr/>
        </p:nvSpPr>
        <p:spPr bwMode="auto">
          <a:xfrm>
            <a:off x="3551238" y="3917950"/>
            <a:ext cx="1028700" cy="342900"/>
          </a:xfrm>
          <a:prstGeom prst="flowChartProcess">
            <a:avLst/>
          </a:prstGeom>
          <a:gradFill rotWithShape="1">
            <a:gsLst>
              <a:gs pos="0">
                <a:srgbClr val="C9B5E8"/>
              </a:gs>
              <a:gs pos="35001">
                <a:srgbClr val="D9CBEE"/>
              </a:gs>
              <a:gs pos="100000">
                <a:srgbClr val="F0EAF9"/>
              </a:gs>
            </a:gsLst>
            <a:lin ang="16200000" scaled="1"/>
          </a:gradFill>
          <a:ln w="9525">
            <a:solidFill>
              <a:srgbClr val="795D9B"/>
            </a:solidFill>
            <a:miter lim="800000"/>
            <a:headEnd/>
            <a:tailEnd/>
          </a:ln>
          <a:effectLst>
            <a:outerShdw dist="20000" dir="5400000" rotWithShape="0">
              <a:srgbClr val="000000">
                <a:alpha val="37999"/>
              </a:srgbClr>
            </a:outerShdw>
          </a:effectLst>
        </p:spPr>
        <p:txBody>
          <a:bodyPr anchor="ctr"/>
          <a:lstStyle/>
          <a:p>
            <a:pPr algn="ctr" defTabSz="912813"/>
            <a:r>
              <a:rPr lang="en-US" altLang="en-US" sz="1200">
                <a:solidFill>
                  <a:srgbClr val="000000"/>
                </a:solidFill>
                <a:latin typeface="Times New Roman" pitchFamily="18" charset="0"/>
                <a:ea typeface="Calibri" pitchFamily="34" charset="0"/>
                <a:cs typeface="Times New Roman" pitchFamily="18" charset="0"/>
              </a:rPr>
              <a:t>Prosecution</a:t>
            </a:r>
            <a:endParaRPr lang="en-US" altLang="en-US">
              <a:solidFill>
                <a:srgbClr val="000000"/>
              </a:solidFill>
              <a:ea typeface="Calibri" pitchFamily="34" charset="0"/>
            </a:endParaRPr>
          </a:p>
        </p:txBody>
      </p:sp>
      <p:sp>
        <p:nvSpPr>
          <p:cNvPr id="5132" name="Flowchart: Process 11"/>
          <p:cNvSpPr>
            <a:spLocks noChangeArrowheads="1"/>
          </p:cNvSpPr>
          <p:nvPr/>
        </p:nvSpPr>
        <p:spPr bwMode="auto">
          <a:xfrm>
            <a:off x="4513263" y="4418013"/>
            <a:ext cx="685800" cy="393700"/>
          </a:xfrm>
          <a:prstGeom prst="flowChartProcess">
            <a:avLst/>
          </a:prstGeom>
          <a:gradFill rotWithShape="1">
            <a:gsLst>
              <a:gs pos="0">
                <a:srgbClr val="C9B5E8"/>
              </a:gs>
              <a:gs pos="35001">
                <a:srgbClr val="D9CBEE"/>
              </a:gs>
              <a:gs pos="100000">
                <a:srgbClr val="F0EAF9"/>
              </a:gs>
            </a:gsLst>
            <a:lin ang="16200000" scaled="1"/>
          </a:gradFill>
          <a:ln w="9525">
            <a:solidFill>
              <a:srgbClr val="795D9B"/>
            </a:solidFill>
            <a:miter lim="800000"/>
            <a:headEnd/>
            <a:tailEnd/>
          </a:ln>
          <a:effectLst>
            <a:outerShdw dist="20000" dir="5400000" rotWithShape="0">
              <a:srgbClr val="000000">
                <a:alpha val="37999"/>
              </a:srgbClr>
            </a:outerShdw>
          </a:effectLst>
        </p:spPr>
        <p:txBody>
          <a:bodyPr anchor="ctr"/>
          <a:lstStyle/>
          <a:p>
            <a:pPr algn="ctr" defTabSz="912813"/>
            <a:r>
              <a:rPr lang="en-US" altLang="en-US" sz="1200">
                <a:solidFill>
                  <a:srgbClr val="000000"/>
                </a:solidFill>
                <a:latin typeface="Times New Roman" pitchFamily="18" charset="0"/>
                <a:ea typeface="Calibri" pitchFamily="34" charset="0"/>
                <a:cs typeface="Times New Roman" pitchFamily="18" charset="0"/>
              </a:rPr>
              <a:t>Courts</a:t>
            </a:r>
            <a:endParaRPr lang="en-US" altLang="en-US">
              <a:solidFill>
                <a:srgbClr val="000000"/>
              </a:solidFill>
              <a:ea typeface="Calibri" pitchFamily="34" charset="0"/>
            </a:endParaRPr>
          </a:p>
        </p:txBody>
      </p:sp>
      <p:sp>
        <p:nvSpPr>
          <p:cNvPr id="5133" name="Flowchart: Process 12"/>
          <p:cNvSpPr>
            <a:spLocks noChangeArrowheads="1"/>
          </p:cNvSpPr>
          <p:nvPr/>
        </p:nvSpPr>
        <p:spPr bwMode="auto">
          <a:xfrm>
            <a:off x="5056188" y="3838575"/>
            <a:ext cx="914400" cy="390525"/>
          </a:xfrm>
          <a:prstGeom prst="flowChartProcess">
            <a:avLst/>
          </a:prstGeom>
          <a:gradFill rotWithShape="1">
            <a:gsLst>
              <a:gs pos="0">
                <a:srgbClr val="C9B5E8"/>
              </a:gs>
              <a:gs pos="35001">
                <a:srgbClr val="D9CBEE"/>
              </a:gs>
              <a:gs pos="100000">
                <a:srgbClr val="F0EAF9"/>
              </a:gs>
            </a:gsLst>
            <a:lin ang="16200000" scaled="1"/>
          </a:gradFill>
          <a:ln w="9525">
            <a:solidFill>
              <a:srgbClr val="795D9B"/>
            </a:solidFill>
            <a:miter lim="800000"/>
            <a:headEnd/>
            <a:tailEnd/>
          </a:ln>
          <a:effectLst>
            <a:outerShdw dist="20000" dir="5400000" rotWithShape="0">
              <a:srgbClr val="000000">
                <a:alpha val="37999"/>
              </a:srgbClr>
            </a:outerShdw>
          </a:effectLst>
        </p:spPr>
        <p:txBody>
          <a:bodyPr anchor="ctr"/>
          <a:lstStyle/>
          <a:p>
            <a:pPr algn="ctr" defTabSz="912813"/>
            <a:r>
              <a:rPr lang="en-US" altLang="en-US" sz="1200">
                <a:solidFill>
                  <a:srgbClr val="000000"/>
                </a:solidFill>
                <a:latin typeface="Times New Roman" pitchFamily="18" charset="0"/>
                <a:ea typeface="Calibri" pitchFamily="34" charset="0"/>
                <a:cs typeface="Times New Roman" pitchFamily="18" charset="0"/>
              </a:rPr>
              <a:t>Probation</a:t>
            </a:r>
            <a:endParaRPr lang="en-US" altLang="en-US">
              <a:solidFill>
                <a:srgbClr val="000000"/>
              </a:solidFill>
              <a:ea typeface="Calibri" pitchFamily="34" charset="0"/>
            </a:endParaRPr>
          </a:p>
        </p:txBody>
      </p:sp>
      <p:sp>
        <p:nvSpPr>
          <p:cNvPr id="5134" name="Flowchart: Process 13"/>
          <p:cNvSpPr>
            <a:spLocks noChangeArrowheads="1"/>
          </p:cNvSpPr>
          <p:nvPr/>
        </p:nvSpPr>
        <p:spPr bwMode="auto">
          <a:xfrm>
            <a:off x="5486400" y="4495800"/>
            <a:ext cx="1828800" cy="762000"/>
          </a:xfrm>
          <a:prstGeom prst="flowChartProcess">
            <a:avLst/>
          </a:prstGeom>
          <a:gradFill rotWithShape="1">
            <a:gsLst>
              <a:gs pos="0">
                <a:srgbClr val="C9B5E8"/>
              </a:gs>
              <a:gs pos="35001">
                <a:srgbClr val="D9CBEE"/>
              </a:gs>
              <a:gs pos="100000">
                <a:srgbClr val="F0EAF9"/>
              </a:gs>
            </a:gsLst>
            <a:lin ang="16200000" scaled="1"/>
          </a:gradFill>
          <a:ln w="9525">
            <a:solidFill>
              <a:srgbClr val="795D9B"/>
            </a:solidFill>
            <a:miter lim="800000"/>
            <a:headEnd/>
            <a:tailEnd/>
          </a:ln>
        </p:spPr>
        <p:txBody>
          <a:bodyPr anchor="ctr"/>
          <a:lstStyle/>
          <a:p>
            <a:pPr algn="ctr" defTabSz="912813"/>
            <a:r>
              <a:rPr lang="en-US" altLang="en-US" sz="1200" dirty="0">
                <a:solidFill>
                  <a:srgbClr val="000000"/>
                </a:solidFill>
                <a:latin typeface="Times New Roman" pitchFamily="18" charset="0"/>
                <a:ea typeface="Calibri" pitchFamily="34" charset="0"/>
                <a:cs typeface="Times New Roman" pitchFamily="18" charset="0"/>
              </a:rPr>
              <a:t>Restorative Justice Sentencing &amp; Restorative Circles</a:t>
            </a:r>
            <a:endParaRPr lang="en-US" altLang="en-US" dirty="0">
              <a:solidFill>
                <a:srgbClr val="000000"/>
              </a:solidFill>
              <a:ea typeface="Calibri" pitchFamily="34" charset="0"/>
            </a:endParaRPr>
          </a:p>
        </p:txBody>
      </p:sp>
      <p:sp>
        <p:nvSpPr>
          <p:cNvPr id="5135" name="Flowchart: Process 14"/>
          <p:cNvSpPr>
            <a:spLocks noChangeArrowheads="1"/>
          </p:cNvSpPr>
          <p:nvPr/>
        </p:nvSpPr>
        <p:spPr bwMode="auto">
          <a:xfrm>
            <a:off x="7315200" y="3886200"/>
            <a:ext cx="1246188" cy="561975"/>
          </a:xfrm>
          <a:prstGeom prst="flowChartProcess">
            <a:avLst/>
          </a:prstGeom>
          <a:gradFill rotWithShape="1">
            <a:gsLst>
              <a:gs pos="0">
                <a:srgbClr val="C9B5E8"/>
              </a:gs>
              <a:gs pos="35001">
                <a:srgbClr val="D9CBEE"/>
              </a:gs>
              <a:gs pos="100000">
                <a:srgbClr val="F0EAF9"/>
              </a:gs>
            </a:gsLst>
            <a:lin ang="16200000" scaled="1"/>
          </a:gradFill>
          <a:ln w="9525">
            <a:solidFill>
              <a:srgbClr val="795D9B"/>
            </a:solidFill>
            <a:miter lim="800000"/>
            <a:headEnd/>
            <a:tailEnd/>
          </a:ln>
          <a:effectLst>
            <a:outerShdw dist="20000" dir="5400000" rotWithShape="0">
              <a:srgbClr val="000000">
                <a:alpha val="37999"/>
              </a:srgbClr>
            </a:outerShdw>
          </a:effectLst>
        </p:spPr>
        <p:txBody>
          <a:bodyPr anchor="ctr"/>
          <a:lstStyle/>
          <a:p>
            <a:pPr algn="ctr" defTabSz="912813"/>
            <a:r>
              <a:rPr lang="en-US" altLang="en-US" sz="1200" dirty="0">
                <a:solidFill>
                  <a:srgbClr val="000000"/>
                </a:solidFill>
                <a:latin typeface="Times New Roman" pitchFamily="18" charset="0"/>
                <a:ea typeface="Calibri" pitchFamily="34" charset="0"/>
                <a:cs typeface="Times New Roman" pitchFamily="18" charset="0"/>
              </a:rPr>
              <a:t>Men's Non-Violence Program</a:t>
            </a:r>
            <a:endParaRPr lang="en-US" altLang="en-US" dirty="0">
              <a:solidFill>
                <a:srgbClr val="000000"/>
              </a:solidFill>
              <a:ea typeface="Calibri" pitchFamily="34" charset="0"/>
            </a:endParaRPr>
          </a:p>
        </p:txBody>
      </p:sp>
      <p:cxnSp>
        <p:nvCxnSpPr>
          <p:cNvPr id="18" name="Straight Connector 17"/>
          <p:cNvCxnSpPr/>
          <p:nvPr/>
        </p:nvCxnSpPr>
        <p:spPr>
          <a:xfrm>
            <a:off x="1241425" y="3565525"/>
            <a:ext cx="0" cy="354013"/>
          </a:xfrm>
          <a:prstGeom prst="line">
            <a:avLst/>
          </a:prstGeom>
        </p:spPr>
        <p:style>
          <a:lnRef idx="2">
            <a:schemeClr val="dk1"/>
          </a:lnRef>
          <a:fillRef idx="0">
            <a:schemeClr val="dk1"/>
          </a:fillRef>
          <a:effectRef idx="1">
            <a:schemeClr val="dk1"/>
          </a:effectRef>
          <a:fontRef idx="minor">
            <a:schemeClr val="tx1"/>
          </a:fontRef>
        </p:style>
      </p:cxnSp>
      <p:cxnSp>
        <p:nvCxnSpPr>
          <p:cNvPr id="19" name="Straight Connector 18"/>
          <p:cNvCxnSpPr/>
          <p:nvPr/>
        </p:nvCxnSpPr>
        <p:spPr>
          <a:xfrm>
            <a:off x="1905000" y="3606800"/>
            <a:ext cx="0" cy="1009650"/>
          </a:xfrm>
          <a:prstGeom prst="line">
            <a:avLst/>
          </a:prstGeom>
        </p:spPr>
        <p:style>
          <a:lnRef idx="2">
            <a:schemeClr val="dk1"/>
          </a:lnRef>
          <a:fillRef idx="0">
            <a:schemeClr val="dk1"/>
          </a:fillRef>
          <a:effectRef idx="1">
            <a:schemeClr val="dk1"/>
          </a:effectRef>
          <a:fontRef idx="minor">
            <a:schemeClr val="tx1"/>
          </a:fontRef>
        </p:style>
      </p:cxnSp>
      <p:cxnSp>
        <p:nvCxnSpPr>
          <p:cNvPr id="20" name="Straight Connector 19"/>
          <p:cNvCxnSpPr/>
          <p:nvPr/>
        </p:nvCxnSpPr>
        <p:spPr>
          <a:xfrm>
            <a:off x="2884488" y="3562350"/>
            <a:ext cx="0" cy="276225"/>
          </a:xfrm>
          <a:prstGeom prst="line">
            <a:avLst/>
          </a:prstGeom>
        </p:spPr>
        <p:style>
          <a:lnRef idx="2">
            <a:schemeClr val="dk1"/>
          </a:lnRef>
          <a:fillRef idx="0">
            <a:schemeClr val="dk1"/>
          </a:fillRef>
          <a:effectRef idx="1">
            <a:schemeClr val="dk1"/>
          </a:effectRef>
          <a:fontRef idx="minor">
            <a:schemeClr val="tx1"/>
          </a:fontRef>
        </p:style>
      </p:cxnSp>
      <p:cxnSp>
        <p:nvCxnSpPr>
          <p:cNvPr id="21" name="Straight Connector 20"/>
          <p:cNvCxnSpPr/>
          <p:nvPr/>
        </p:nvCxnSpPr>
        <p:spPr>
          <a:xfrm>
            <a:off x="3454400" y="3582988"/>
            <a:ext cx="0" cy="1057275"/>
          </a:xfrm>
          <a:prstGeom prst="line">
            <a:avLst/>
          </a:prstGeom>
        </p:spPr>
        <p:style>
          <a:lnRef idx="2">
            <a:schemeClr val="dk1"/>
          </a:lnRef>
          <a:fillRef idx="0">
            <a:schemeClr val="dk1"/>
          </a:fillRef>
          <a:effectRef idx="1">
            <a:schemeClr val="dk1"/>
          </a:effectRef>
          <a:fontRef idx="minor">
            <a:schemeClr val="tx1"/>
          </a:fontRef>
        </p:style>
      </p:cxnSp>
      <p:cxnSp>
        <p:nvCxnSpPr>
          <p:cNvPr id="22" name="Straight Connector 21"/>
          <p:cNvCxnSpPr/>
          <p:nvPr/>
        </p:nvCxnSpPr>
        <p:spPr>
          <a:xfrm>
            <a:off x="4025900" y="3575050"/>
            <a:ext cx="0" cy="342900"/>
          </a:xfrm>
          <a:prstGeom prst="line">
            <a:avLst/>
          </a:prstGeom>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a:xfrm>
            <a:off x="4838700" y="3532188"/>
            <a:ext cx="0" cy="885825"/>
          </a:xfrm>
          <a:prstGeom prst="line">
            <a:avLst/>
          </a:prstGeom>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a:xfrm>
            <a:off x="5511800" y="3548063"/>
            <a:ext cx="0" cy="304800"/>
          </a:xfrm>
          <a:prstGeom prst="line">
            <a:avLst/>
          </a:prstGeom>
        </p:spPr>
        <p:style>
          <a:lnRef idx="2">
            <a:schemeClr val="dk1"/>
          </a:lnRef>
          <a:fillRef idx="0">
            <a:schemeClr val="dk1"/>
          </a:fillRef>
          <a:effectRef idx="1">
            <a:schemeClr val="dk1"/>
          </a:effectRef>
          <a:fontRef idx="minor">
            <a:schemeClr val="tx1"/>
          </a:fontRef>
        </p:style>
      </p:cxnSp>
      <p:cxnSp>
        <p:nvCxnSpPr>
          <p:cNvPr id="25" name="Straight Connector 24"/>
          <p:cNvCxnSpPr/>
          <p:nvPr/>
        </p:nvCxnSpPr>
        <p:spPr>
          <a:xfrm>
            <a:off x="6477000" y="3581400"/>
            <a:ext cx="0" cy="914400"/>
          </a:xfrm>
          <a:prstGeom prst="line">
            <a:avLst/>
          </a:prstGeom>
        </p:spPr>
        <p:style>
          <a:lnRef idx="2">
            <a:schemeClr val="dk1"/>
          </a:lnRef>
          <a:fillRef idx="0">
            <a:schemeClr val="dk1"/>
          </a:fillRef>
          <a:effectRef idx="1">
            <a:schemeClr val="dk1"/>
          </a:effectRef>
          <a:fontRef idx="minor">
            <a:schemeClr val="tx1"/>
          </a:fontRef>
        </p:style>
      </p:cxnSp>
      <p:cxnSp>
        <p:nvCxnSpPr>
          <p:cNvPr id="26" name="Straight Connector 25"/>
          <p:cNvCxnSpPr/>
          <p:nvPr/>
        </p:nvCxnSpPr>
        <p:spPr>
          <a:xfrm>
            <a:off x="8001000" y="3581400"/>
            <a:ext cx="0" cy="314325"/>
          </a:xfrm>
          <a:prstGeom prst="line">
            <a:avLst/>
          </a:prstGeom>
        </p:spPr>
        <p:style>
          <a:lnRef idx="2">
            <a:schemeClr val="dk1"/>
          </a:lnRef>
          <a:fillRef idx="0">
            <a:schemeClr val="dk1"/>
          </a:fillRef>
          <a:effectRef idx="1">
            <a:schemeClr val="dk1"/>
          </a:effectRef>
          <a:fontRef idx="minor">
            <a:schemeClr val="tx1"/>
          </a:fontRef>
        </p:style>
      </p:cxnSp>
      <p:sp>
        <p:nvSpPr>
          <p:cNvPr id="5145" name="Rectangle 20"/>
          <p:cNvSpPr>
            <a:spLocks noChangeArrowheads="1"/>
          </p:cNvSpPr>
          <p:nvPr/>
        </p:nvSpPr>
        <p:spPr bwMode="auto">
          <a:xfrm>
            <a:off x="0" y="0"/>
            <a:ext cx="9144000" cy="457200"/>
          </a:xfrm>
          <a:prstGeom prst="rect">
            <a:avLst/>
          </a:prstGeom>
          <a:noFill/>
          <a:ln w="9525">
            <a:noFill/>
            <a:miter lim="800000"/>
            <a:headEnd/>
            <a:tailEnd/>
          </a:ln>
          <a:effectLst/>
        </p:spPr>
        <p:txBody>
          <a:bodyPr wrap="none" anchor="ctr">
            <a:spAutoFit/>
          </a:bodyPr>
          <a:lstStyle/>
          <a:p>
            <a:pPr defTabSz="912813"/>
            <a:endParaRPr lang="en-US">
              <a:solidFill>
                <a:srgbClr val="FFFFFF"/>
              </a:solidFill>
            </a:endParaRPr>
          </a:p>
        </p:txBody>
      </p:sp>
      <p:sp>
        <p:nvSpPr>
          <p:cNvPr id="5146" name="Rectangle 30"/>
          <p:cNvSpPr>
            <a:spLocks noChangeArrowheads="1"/>
          </p:cNvSpPr>
          <p:nvPr/>
        </p:nvSpPr>
        <p:spPr bwMode="auto">
          <a:xfrm>
            <a:off x="712788" y="1111250"/>
            <a:ext cx="9144000" cy="457200"/>
          </a:xfrm>
          <a:prstGeom prst="rect">
            <a:avLst/>
          </a:prstGeom>
          <a:noFill/>
          <a:ln w="9525">
            <a:noFill/>
            <a:miter lim="800000"/>
            <a:headEnd/>
            <a:tailEnd/>
          </a:ln>
          <a:effectLst/>
        </p:spPr>
        <p:txBody>
          <a:bodyPr wrap="none" anchor="ctr">
            <a:spAutoFit/>
          </a:bodyPr>
          <a:lstStyle/>
          <a:p>
            <a:pPr defTabSz="912813"/>
            <a:endParaRPr lang="en-US" altLang="en-US">
              <a:solidFill>
                <a:srgbClr val="FFFFFF"/>
              </a:solidFill>
            </a:endParaRPr>
          </a:p>
        </p:txBody>
      </p:sp>
      <p:pic>
        <p:nvPicPr>
          <p:cNvPr id="27" name="Picture 3"/>
          <p:cNvPicPr>
            <a:picLocks noChangeAspect="1" noChangeArrowheads="1"/>
          </p:cNvPicPr>
          <p:nvPr/>
        </p:nvPicPr>
        <p:blipFill>
          <a:blip r:embed="rId2" cstate="print"/>
          <a:srcRect/>
          <a:stretch>
            <a:fillRect/>
          </a:stretch>
        </p:blipFill>
        <p:spPr bwMode="auto">
          <a:xfrm>
            <a:off x="3733800" y="152400"/>
            <a:ext cx="1497012" cy="1371600"/>
          </a:xfrm>
          <a:prstGeom prst="rect">
            <a:avLst/>
          </a:prstGeom>
          <a:noFill/>
          <a:ln w="9525">
            <a:noFill/>
            <a:miter lim="800000"/>
            <a:headEnd/>
            <a:tailEnd/>
          </a:ln>
          <a:effectLst/>
        </p:spPr>
      </p:pic>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762000"/>
            <a:ext cx="7772400" cy="5232203"/>
          </a:xfrm>
          <a:prstGeom prst="rect">
            <a:avLst/>
          </a:prstGeom>
          <a:noFill/>
        </p:spPr>
        <p:txBody>
          <a:bodyPr wrap="square" rtlCol="0">
            <a:spAutoFit/>
          </a:bodyPr>
          <a:lstStyle/>
          <a:p>
            <a:pPr algn="ctr"/>
            <a:r>
              <a:rPr lang="en-US" sz="3200" b="1" dirty="0" smtClean="0"/>
              <a:t>What is the need that this videoconference is trying to address?</a:t>
            </a:r>
          </a:p>
          <a:p>
            <a:endParaRPr lang="en-US" dirty="0"/>
          </a:p>
          <a:p>
            <a:r>
              <a:rPr lang="en-US" dirty="0"/>
              <a:t>Battered women </a:t>
            </a:r>
            <a:r>
              <a:rPr lang="en-US" dirty="0" smtClean="0"/>
              <a:t>want to understand </a:t>
            </a:r>
            <a:r>
              <a:rPr lang="en-US" dirty="0"/>
              <a:t>why the men who say they love them are also </a:t>
            </a:r>
            <a:r>
              <a:rPr lang="en-US" dirty="0" smtClean="0"/>
              <a:t>violent, hurtful </a:t>
            </a:r>
            <a:r>
              <a:rPr lang="en-US" dirty="0"/>
              <a:t>and abusive to them.  </a:t>
            </a:r>
            <a:r>
              <a:rPr lang="sk-SK" dirty="0"/>
              <a:t> </a:t>
            </a:r>
          </a:p>
          <a:p>
            <a:endParaRPr lang="sk-SK" dirty="0" smtClean="0"/>
          </a:p>
          <a:p>
            <a:r>
              <a:rPr lang="sk-SK" dirty="0" smtClean="0"/>
              <a:t>Battered women often ask, </a:t>
            </a:r>
          </a:p>
          <a:p>
            <a:pPr marL="285750" indent="-285750">
              <a:buFont typeface="Arial"/>
              <a:buChar char="•"/>
            </a:pPr>
            <a:r>
              <a:rPr lang="sk-SK" dirty="0" smtClean="0"/>
              <a:t>Why </a:t>
            </a:r>
            <a:r>
              <a:rPr lang="sk-SK" dirty="0"/>
              <a:t>does he hurt me?  </a:t>
            </a:r>
            <a:endParaRPr lang="sk-SK" dirty="0" smtClean="0"/>
          </a:p>
          <a:p>
            <a:pPr marL="285750" indent="-285750">
              <a:buFont typeface="Arial"/>
              <a:buChar char="•"/>
            </a:pPr>
            <a:r>
              <a:rPr lang="sk-SK" dirty="0" smtClean="0"/>
              <a:t>Why </a:t>
            </a:r>
            <a:r>
              <a:rPr lang="sk-SK" dirty="0"/>
              <a:t>does he do this to me? </a:t>
            </a:r>
            <a:endParaRPr lang="sk-SK" dirty="0" smtClean="0"/>
          </a:p>
          <a:p>
            <a:pPr marL="285750" indent="-285750">
              <a:buFont typeface="Arial"/>
              <a:buChar char="•"/>
            </a:pPr>
            <a:r>
              <a:rPr lang="sk-SK" dirty="0" smtClean="0"/>
              <a:t>Do </a:t>
            </a:r>
            <a:r>
              <a:rPr lang="sk-SK" dirty="0"/>
              <a:t>you think he could change?” </a:t>
            </a:r>
            <a:endParaRPr lang="sk-SK" dirty="0" smtClean="0"/>
          </a:p>
          <a:p>
            <a:endParaRPr lang="sk-SK" dirty="0"/>
          </a:p>
          <a:p>
            <a:r>
              <a:rPr lang="sk-SK" dirty="0" smtClean="0"/>
              <a:t>Or they say, </a:t>
            </a:r>
          </a:p>
          <a:p>
            <a:pPr marL="285750" indent="-285750">
              <a:buFont typeface="Arial"/>
              <a:buChar char="•"/>
            </a:pPr>
            <a:r>
              <a:rPr lang="sk-SK" dirty="0" smtClean="0"/>
              <a:t>“</a:t>
            </a:r>
            <a:r>
              <a:rPr lang="sk-SK" dirty="0"/>
              <a:t>He promised he wouldn’t hurt me anymore.  I don’t think he’ll do it again.”  </a:t>
            </a:r>
            <a:endParaRPr lang="sk-SK" dirty="0" smtClean="0"/>
          </a:p>
          <a:p>
            <a:endParaRPr lang="en-US" dirty="0" smtClean="0"/>
          </a:p>
          <a:p>
            <a:endParaRPr lang="en-US" dirty="0"/>
          </a:p>
          <a:p>
            <a:endParaRPr lang="en-US" dirty="0" smtClean="0"/>
          </a:p>
        </p:txBody>
      </p:sp>
    </p:spTree>
    <p:extLst>
      <p:ext uri="{BB962C8B-B14F-4D97-AF65-F5344CB8AC3E}">
        <p14:creationId xmlns:p14="http://schemas.microsoft.com/office/powerpoint/2010/main" val="3408097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0" y="274638"/>
            <a:ext cx="9144000" cy="1143000"/>
          </a:xfrm>
        </p:spPr>
        <p:txBody>
          <a:bodyPr/>
          <a:lstStyle/>
          <a:p>
            <a:pPr defTabSz="912813" eaLnBrk="1" hangingPunct="1"/>
            <a:r>
              <a:rPr lang="en-US" altLang="en-US" sz="3600" b="1" dirty="0" smtClean="0"/>
              <a:t>Themes of the </a:t>
            </a:r>
            <a:r>
              <a:rPr lang="en-US" altLang="en-US" sz="3600" b="1" dirty="0" smtClean="0"/>
              <a:t>Duluth Model </a:t>
            </a:r>
            <a:br>
              <a:rPr lang="en-US" altLang="en-US" sz="3600" b="1" dirty="0" smtClean="0"/>
            </a:br>
            <a:r>
              <a:rPr lang="en-US" altLang="en-US" sz="3600" b="1" dirty="0" smtClean="0"/>
              <a:t>Men’s Non-Violence Curriculum</a:t>
            </a:r>
            <a:endParaRPr lang="en-US" altLang="en-US" b="1" dirty="0" smtClean="0"/>
          </a:p>
        </p:txBody>
      </p:sp>
      <p:sp>
        <p:nvSpPr>
          <p:cNvPr id="17411" name="Rectangle 3"/>
          <p:cNvSpPr>
            <a:spLocks noGrp="1" noChangeArrowheads="1"/>
          </p:cNvSpPr>
          <p:nvPr>
            <p:ph idx="1"/>
          </p:nvPr>
        </p:nvSpPr>
        <p:spPr>
          <a:xfrm>
            <a:off x="457200" y="1524000"/>
            <a:ext cx="2667000" cy="533400"/>
          </a:xfrm>
        </p:spPr>
        <p:txBody>
          <a:bodyPr/>
          <a:lstStyle/>
          <a:p>
            <a:pPr marL="0" indent="0" defTabSz="912813" eaLnBrk="1" hangingPunct="1">
              <a:spcBef>
                <a:spcPct val="0"/>
              </a:spcBef>
              <a:spcAft>
                <a:spcPts val="2400"/>
              </a:spcAft>
              <a:buFontTx/>
              <a:buNone/>
            </a:pPr>
            <a:r>
              <a:rPr lang="en-US" altLang="en-US" sz="2000" smtClean="0"/>
              <a:t>Nonviolence</a:t>
            </a:r>
          </a:p>
          <a:p>
            <a:pPr marL="0" indent="0" defTabSz="912813" eaLnBrk="1" hangingPunct="1">
              <a:spcBef>
                <a:spcPct val="0"/>
              </a:spcBef>
              <a:spcAft>
                <a:spcPts val="2400"/>
              </a:spcAft>
              <a:buFontTx/>
              <a:buNone/>
            </a:pPr>
            <a:endParaRPr lang="en-US" altLang="en-US" sz="2000" smtClean="0"/>
          </a:p>
          <a:p>
            <a:pPr marL="0" indent="0" defTabSz="912813" eaLnBrk="1" hangingPunct="1">
              <a:lnSpc>
                <a:spcPct val="90000"/>
              </a:lnSpc>
              <a:spcBef>
                <a:spcPct val="0"/>
              </a:spcBef>
              <a:spcAft>
                <a:spcPts val="2400"/>
              </a:spcAft>
              <a:buFontTx/>
              <a:buNone/>
            </a:pPr>
            <a:endParaRPr lang="en-US" altLang="en-US" sz="2000" smtClean="0"/>
          </a:p>
        </p:txBody>
      </p:sp>
      <p:sp>
        <p:nvSpPr>
          <p:cNvPr id="12292" name="Text Box 4"/>
          <p:cNvSpPr txBox="1">
            <a:spLocks noChangeArrowheads="1"/>
          </p:cNvSpPr>
          <p:nvPr/>
        </p:nvSpPr>
        <p:spPr bwMode="auto">
          <a:xfrm>
            <a:off x="5638800" y="2133600"/>
            <a:ext cx="3048000" cy="366713"/>
          </a:xfrm>
          <a:prstGeom prst="rect">
            <a:avLst/>
          </a:prstGeom>
          <a:noFill/>
          <a:ln w="9525">
            <a:noFill/>
            <a:miter lim="800000"/>
            <a:headEnd/>
            <a:tailEnd/>
          </a:ln>
        </p:spPr>
        <p:txBody>
          <a:bodyPr>
            <a:spAutoFit/>
          </a:bodyPr>
          <a:lstStyle/>
          <a:p>
            <a:pPr defTabSz="912813">
              <a:spcBef>
                <a:spcPct val="50000"/>
              </a:spcBef>
            </a:pPr>
            <a:endParaRPr lang="en-US" altLang="en-US"/>
          </a:p>
        </p:txBody>
      </p:sp>
      <p:sp>
        <p:nvSpPr>
          <p:cNvPr id="15365" name="Text Box 5"/>
          <p:cNvSpPr txBox="1">
            <a:spLocks noChangeArrowheads="1"/>
          </p:cNvSpPr>
          <p:nvPr/>
        </p:nvSpPr>
        <p:spPr bwMode="auto">
          <a:xfrm>
            <a:off x="5867400" y="1504950"/>
            <a:ext cx="3048000" cy="400050"/>
          </a:xfrm>
          <a:prstGeom prst="rect">
            <a:avLst/>
          </a:prstGeom>
          <a:noFill/>
          <a:ln w="9525">
            <a:noFill/>
            <a:miter lim="800000"/>
            <a:headEnd/>
            <a:tailEnd/>
          </a:ln>
        </p:spPr>
        <p:txBody>
          <a:bodyPr>
            <a:spAutoFit/>
          </a:bodyPr>
          <a:lstStyle/>
          <a:p>
            <a:pPr>
              <a:spcBef>
                <a:spcPts val="2400"/>
              </a:spcBef>
              <a:defRPr/>
            </a:pPr>
            <a:r>
              <a:rPr lang="en-US" sz="2000" dirty="0">
                <a:latin typeface="+mn-lt"/>
                <a:cs typeface="+mn-cs"/>
              </a:rPr>
              <a:t>Responsible Parenting</a:t>
            </a:r>
          </a:p>
        </p:txBody>
      </p:sp>
      <p:pic>
        <p:nvPicPr>
          <p:cNvPr id="6" name="Picture 5" descr="Equality.jpg"/>
          <p:cNvPicPr>
            <a:picLocks noChangeAspect="1"/>
          </p:cNvPicPr>
          <p:nvPr/>
        </p:nvPicPr>
        <p:blipFill>
          <a:blip r:embed="rId2" cstate="print"/>
          <a:srcRect t="4443" b="18889"/>
          <a:stretch>
            <a:fillRect/>
          </a:stretch>
        </p:blipFill>
        <p:spPr bwMode="auto">
          <a:xfrm>
            <a:off x="3657600" y="1524000"/>
            <a:ext cx="1905000" cy="1890713"/>
          </a:xfrm>
          <a:prstGeom prst="rect">
            <a:avLst/>
          </a:prstGeom>
          <a:noFill/>
          <a:ln w="9525">
            <a:solidFill>
              <a:schemeClr val="tx1"/>
            </a:solidFill>
            <a:miter lim="800000"/>
            <a:headEnd/>
            <a:tailEnd/>
          </a:ln>
        </p:spPr>
      </p:pic>
      <p:sp>
        <p:nvSpPr>
          <p:cNvPr id="7" name="Rectangle 3"/>
          <p:cNvSpPr txBox="1">
            <a:spLocks noChangeArrowheads="1"/>
          </p:cNvSpPr>
          <p:nvPr/>
        </p:nvSpPr>
        <p:spPr bwMode="auto">
          <a:xfrm>
            <a:off x="457200" y="2438400"/>
            <a:ext cx="3048000" cy="457200"/>
          </a:xfrm>
          <a:prstGeom prst="rect">
            <a:avLst/>
          </a:prstGeom>
          <a:noFill/>
          <a:ln w="9525">
            <a:noFill/>
            <a:miter lim="800000"/>
            <a:headEnd/>
            <a:tailEnd/>
          </a:ln>
        </p:spPr>
        <p:txBody>
          <a:bodyPr/>
          <a:lstStyle/>
          <a:p>
            <a:pPr>
              <a:spcAft>
                <a:spcPts val="2400"/>
              </a:spcAft>
              <a:buFont typeface="Arial" charset="0"/>
              <a:buNone/>
              <a:defRPr/>
            </a:pPr>
            <a:r>
              <a:rPr lang="en-US" sz="2000" dirty="0">
                <a:latin typeface="+mn-lt"/>
                <a:cs typeface="+mn-cs"/>
              </a:rPr>
              <a:t>Nonthreatening Behavior</a:t>
            </a:r>
          </a:p>
          <a:p>
            <a:pPr>
              <a:spcAft>
                <a:spcPts val="2400"/>
              </a:spcAft>
              <a:defRPr/>
            </a:pPr>
            <a:endParaRPr lang="en-US" sz="2000" dirty="0">
              <a:latin typeface="+mn-lt"/>
              <a:cs typeface="+mn-cs"/>
            </a:endParaRPr>
          </a:p>
          <a:p>
            <a:pPr>
              <a:lnSpc>
                <a:spcPct val="90000"/>
              </a:lnSpc>
              <a:spcAft>
                <a:spcPts val="2400"/>
              </a:spcAft>
              <a:defRPr/>
            </a:pPr>
            <a:endParaRPr lang="en-US" sz="2000" dirty="0">
              <a:latin typeface="+mn-lt"/>
              <a:cs typeface="+mn-cs"/>
            </a:endParaRPr>
          </a:p>
        </p:txBody>
      </p:sp>
      <p:sp>
        <p:nvSpPr>
          <p:cNvPr id="8" name="Rectangle 3"/>
          <p:cNvSpPr txBox="1">
            <a:spLocks noChangeArrowheads="1"/>
          </p:cNvSpPr>
          <p:nvPr/>
        </p:nvSpPr>
        <p:spPr bwMode="auto">
          <a:xfrm>
            <a:off x="457200" y="5334000"/>
            <a:ext cx="3733800" cy="533400"/>
          </a:xfrm>
          <a:prstGeom prst="rect">
            <a:avLst/>
          </a:prstGeom>
          <a:noFill/>
          <a:ln w="9525">
            <a:noFill/>
            <a:miter lim="800000"/>
            <a:headEnd/>
            <a:tailEnd/>
          </a:ln>
        </p:spPr>
        <p:txBody>
          <a:bodyPr/>
          <a:lstStyle/>
          <a:p>
            <a:pPr>
              <a:spcAft>
                <a:spcPts val="2400"/>
              </a:spcAft>
              <a:buFont typeface="Arial" charset="0"/>
              <a:buNone/>
              <a:defRPr/>
            </a:pPr>
            <a:r>
              <a:rPr lang="en-US" sz="2000" dirty="0">
                <a:latin typeface="+mn-lt"/>
                <a:cs typeface="+mn-cs"/>
              </a:rPr>
              <a:t>Honesty and Accountability</a:t>
            </a:r>
          </a:p>
          <a:p>
            <a:pPr>
              <a:spcAft>
                <a:spcPts val="2400"/>
              </a:spcAft>
              <a:defRPr/>
            </a:pPr>
            <a:endParaRPr lang="en-US" sz="2000" dirty="0">
              <a:latin typeface="+mn-lt"/>
              <a:cs typeface="+mn-cs"/>
            </a:endParaRPr>
          </a:p>
          <a:p>
            <a:pPr>
              <a:lnSpc>
                <a:spcPct val="90000"/>
              </a:lnSpc>
              <a:spcAft>
                <a:spcPts val="2400"/>
              </a:spcAft>
              <a:defRPr/>
            </a:pPr>
            <a:endParaRPr lang="en-US" sz="2000" dirty="0">
              <a:latin typeface="+mn-lt"/>
              <a:cs typeface="+mn-cs"/>
            </a:endParaRPr>
          </a:p>
        </p:txBody>
      </p:sp>
      <p:sp>
        <p:nvSpPr>
          <p:cNvPr id="9" name="Rectangle 3"/>
          <p:cNvSpPr txBox="1">
            <a:spLocks noChangeArrowheads="1"/>
          </p:cNvSpPr>
          <p:nvPr/>
        </p:nvSpPr>
        <p:spPr bwMode="auto">
          <a:xfrm>
            <a:off x="457200" y="4419600"/>
            <a:ext cx="2667000" cy="609600"/>
          </a:xfrm>
          <a:prstGeom prst="rect">
            <a:avLst/>
          </a:prstGeom>
          <a:noFill/>
          <a:ln w="9525">
            <a:noFill/>
            <a:miter lim="800000"/>
            <a:headEnd/>
            <a:tailEnd/>
          </a:ln>
        </p:spPr>
        <p:txBody>
          <a:bodyPr/>
          <a:lstStyle/>
          <a:p>
            <a:pPr>
              <a:spcAft>
                <a:spcPts val="2400"/>
              </a:spcAft>
              <a:defRPr/>
            </a:pPr>
            <a:r>
              <a:rPr lang="en-US" sz="2000" dirty="0">
                <a:latin typeface="+mn-lt"/>
                <a:cs typeface="+mn-cs"/>
              </a:rPr>
              <a:t>Trust and Support</a:t>
            </a:r>
          </a:p>
          <a:p>
            <a:pPr>
              <a:lnSpc>
                <a:spcPct val="90000"/>
              </a:lnSpc>
              <a:spcAft>
                <a:spcPts val="2400"/>
              </a:spcAft>
              <a:defRPr/>
            </a:pPr>
            <a:endParaRPr lang="en-US" sz="2000" dirty="0">
              <a:latin typeface="+mn-lt"/>
              <a:cs typeface="+mn-cs"/>
            </a:endParaRPr>
          </a:p>
        </p:txBody>
      </p:sp>
      <p:sp>
        <p:nvSpPr>
          <p:cNvPr id="10" name="Rectangle 3"/>
          <p:cNvSpPr txBox="1">
            <a:spLocks noChangeArrowheads="1"/>
          </p:cNvSpPr>
          <p:nvPr/>
        </p:nvSpPr>
        <p:spPr bwMode="auto">
          <a:xfrm>
            <a:off x="457200" y="3429000"/>
            <a:ext cx="1447800" cy="685800"/>
          </a:xfrm>
          <a:prstGeom prst="rect">
            <a:avLst/>
          </a:prstGeom>
          <a:noFill/>
          <a:ln w="9525">
            <a:noFill/>
            <a:miter lim="800000"/>
            <a:headEnd/>
            <a:tailEnd/>
          </a:ln>
        </p:spPr>
        <p:txBody>
          <a:bodyPr/>
          <a:lstStyle/>
          <a:p>
            <a:pPr>
              <a:spcAft>
                <a:spcPts val="2400"/>
              </a:spcAft>
              <a:defRPr/>
            </a:pPr>
            <a:r>
              <a:rPr lang="en-US" sz="2000" dirty="0">
                <a:latin typeface="+mn-lt"/>
                <a:cs typeface="+mn-cs"/>
              </a:rPr>
              <a:t>Respect</a:t>
            </a:r>
          </a:p>
          <a:p>
            <a:pPr>
              <a:spcAft>
                <a:spcPts val="2400"/>
              </a:spcAft>
              <a:defRPr/>
            </a:pPr>
            <a:endParaRPr lang="en-US" sz="2000" dirty="0">
              <a:latin typeface="+mn-lt"/>
              <a:cs typeface="+mn-cs"/>
            </a:endParaRPr>
          </a:p>
          <a:p>
            <a:pPr>
              <a:lnSpc>
                <a:spcPct val="90000"/>
              </a:lnSpc>
              <a:spcAft>
                <a:spcPts val="2400"/>
              </a:spcAft>
              <a:defRPr/>
            </a:pPr>
            <a:endParaRPr lang="en-US" sz="2000" dirty="0">
              <a:latin typeface="+mn-lt"/>
              <a:cs typeface="+mn-cs"/>
            </a:endParaRPr>
          </a:p>
        </p:txBody>
      </p:sp>
      <p:sp>
        <p:nvSpPr>
          <p:cNvPr id="11" name="Text Box 5"/>
          <p:cNvSpPr txBox="1">
            <a:spLocks noChangeArrowheads="1"/>
          </p:cNvSpPr>
          <p:nvPr/>
        </p:nvSpPr>
        <p:spPr bwMode="auto">
          <a:xfrm>
            <a:off x="5867400" y="5334000"/>
            <a:ext cx="3124200" cy="400050"/>
          </a:xfrm>
          <a:prstGeom prst="rect">
            <a:avLst/>
          </a:prstGeom>
          <a:noFill/>
          <a:ln w="9525">
            <a:noFill/>
            <a:miter lim="800000"/>
            <a:headEnd/>
            <a:tailEnd/>
          </a:ln>
        </p:spPr>
        <p:txBody>
          <a:bodyPr>
            <a:spAutoFit/>
          </a:bodyPr>
          <a:lstStyle/>
          <a:p>
            <a:pPr>
              <a:spcBef>
                <a:spcPts val="2400"/>
              </a:spcBef>
              <a:defRPr/>
            </a:pPr>
            <a:r>
              <a:rPr lang="en-US" sz="2000" dirty="0">
                <a:latin typeface="+mn-lt"/>
                <a:cs typeface="+mn-cs"/>
              </a:rPr>
              <a:t>Negotiation and Fairness</a:t>
            </a:r>
          </a:p>
        </p:txBody>
      </p:sp>
      <p:sp>
        <p:nvSpPr>
          <p:cNvPr id="12" name="Text Box 5"/>
          <p:cNvSpPr txBox="1">
            <a:spLocks noChangeArrowheads="1"/>
          </p:cNvSpPr>
          <p:nvPr/>
        </p:nvSpPr>
        <p:spPr bwMode="auto">
          <a:xfrm>
            <a:off x="5867400" y="4419600"/>
            <a:ext cx="2133600" cy="400050"/>
          </a:xfrm>
          <a:prstGeom prst="rect">
            <a:avLst/>
          </a:prstGeom>
          <a:noFill/>
          <a:ln w="9525">
            <a:noFill/>
            <a:miter lim="800000"/>
            <a:headEnd/>
            <a:tailEnd/>
          </a:ln>
        </p:spPr>
        <p:txBody>
          <a:bodyPr>
            <a:spAutoFit/>
          </a:bodyPr>
          <a:lstStyle/>
          <a:p>
            <a:pPr>
              <a:spcBef>
                <a:spcPts val="2400"/>
              </a:spcBef>
              <a:defRPr/>
            </a:pPr>
            <a:r>
              <a:rPr lang="en-US" sz="2000" dirty="0">
                <a:latin typeface="+mn-lt"/>
                <a:cs typeface="+mn-cs"/>
              </a:rPr>
              <a:t>Sexual Respect</a:t>
            </a:r>
          </a:p>
        </p:txBody>
      </p:sp>
      <p:sp>
        <p:nvSpPr>
          <p:cNvPr id="13" name="Text Box 5"/>
          <p:cNvSpPr txBox="1">
            <a:spLocks noChangeArrowheads="1"/>
          </p:cNvSpPr>
          <p:nvPr/>
        </p:nvSpPr>
        <p:spPr bwMode="auto">
          <a:xfrm>
            <a:off x="5867400" y="3500438"/>
            <a:ext cx="2895600" cy="400050"/>
          </a:xfrm>
          <a:prstGeom prst="rect">
            <a:avLst/>
          </a:prstGeom>
          <a:noFill/>
          <a:ln w="9525">
            <a:noFill/>
            <a:miter lim="800000"/>
            <a:headEnd/>
            <a:tailEnd/>
          </a:ln>
        </p:spPr>
        <p:txBody>
          <a:bodyPr>
            <a:spAutoFit/>
          </a:bodyPr>
          <a:lstStyle/>
          <a:p>
            <a:pPr>
              <a:spcBef>
                <a:spcPts val="2400"/>
              </a:spcBef>
              <a:defRPr/>
            </a:pPr>
            <a:r>
              <a:rPr lang="en-US" sz="2000" dirty="0">
                <a:latin typeface="+mn-lt"/>
                <a:cs typeface="+mn-cs"/>
              </a:rPr>
              <a:t>Economic Partnership</a:t>
            </a:r>
          </a:p>
        </p:txBody>
      </p:sp>
      <p:sp>
        <p:nvSpPr>
          <p:cNvPr id="14" name="Text Box 5"/>
          <p:cNvSpPr txBox="1">
            <a:spLocks noChangeArrowheads="1"/>
          </p:cNvSpPr>
          <p:nvPr/>
        </p:nvSpPr>
        <p:spPr bwMode="auto">
          <a:xfrm>
            <a:off x="5867400" y="2514600"/>
            <a:ext cx="3124200" cy="400050"/>
          </a:xfrm>
          <a:prstGeom prst="rect">
            <a:avLst/>
          </a:prstGeom>
          <a:noFill/>
          <a:ln w="9525">
            <a:noFill/>
            <a:miter lim="800000"/>
            <a:headEnd/>
            <a:tailEnd/>
          </a:ln>
        </p:spPr>
        <p:txBody>
          <a:bodyPr>
            <a:spAutoFit/>
          </a:bodyPr>
          <a:lstStyle/>
          <a:p>
            <a:pPr>
              <a:spcBef>
                <a:spcPts val="2400"/>
              </a:spcBef>
              <a:defRPr/>
            </a:pPr>
            <a:r>
              <a:rPr lang="en-US" sz="2000" dirty="0">
                <a:latin typeface="+mn-lt"/>
                <a:cs typeface="+mn-cs"/>
              </a:rPr>
              <a:t>Shared Responsibility</a:t>
            </a:r>
          </a:p>
        </p:txBody>
      </p:sp>
      <p:sp>
        <p:nvSpPr>
          <p:cNvPr id="15" name="Rectangle 3"/>
          <p:cNvSpPr txBox="1">
            <a:spLocks noChangeArrowheads="1"/>
          </p:cNvSpPr>
          <p:nvPr/>
        </p:nvSpPr>
        <p:spPr bwMode="auto">
          <a:xfrm>
            <a:off x="685800" y="1828800"/>
            <a:ext cx="2667000" cy="533400"/>
          </a:xfrm>
          <a:prstGeom prst="rect">
            <a:avLst/>
          </a:prstGeom>
          <a:noFill/>
          <a:ln w="9525">
            <a:noFill/>
            <a:miter lim="800000"/>
            <a:headEnd/>
            <a:tailEnd/>
          </a:ln>
        </p:spPr>
        <p:txBody>
          <a:bodyPr/>
          <a:lstStyle/>
          <a:p>
            <a:pPr>
              <a:spcAft>
                <a:spcPts val="2400"/>
              </a:spcAft>
              <a:defRPr/>
            </a:pPr>
            <a:r>
              <a:rPr lang="en-US" sz="2000" dirty="0">
                <a:solidFill>
                  <a:srgbClr val="0070C0"/>
                </a:solidFill>
                <a:latin typeface="+mn-lt"/>
                <a:cs typeface="+mn-cs"/>
              </a:rPr>
              <a:t>Physical Violence</a:t>
            </a:r>
          </a:p>
          <a:p>
            <a:pPr>
              <a:spcAft>
                <a:spcPts val="2400"/>
              </a:spcAft>
              <a:defRPr/>
            </a:pPr>
            <a:endParaRPr lang="en-US" sz="2000" dirty="0">
              <a:solidFill>
                <a:srgbClr val="0070C0"/>
              </a:solidFill>
              <a:latin typeface="+mn-lt"/>
              <a:cs typeface="+mn-cs"/>
            </a:endParaRPr>
          </a:p>
          <a:p>
            <a:pPr>
              <a:lnSpc>
                <a:spcPct val="90000"/>
              </a:lnSpc>
              <a:spcAft>
                <a:spcPts val="2400"/>
              </a:spcAft>
              <a:defRPr/>
            </a:pPr>
            <a:endParaRPr lang="en-US" sz="2000" dirty="0">
              <a:solidFill>
                <a:srgbClr val="0070C0"/>
              </a:solidFill>
              <a:latin typeface="+mn-lt"/>
              <a:cs typeface="+mn-cs"/>
            </a:endParaRPr>
          </a:p>
        </p:txBody>
      </p:sp>
      <p:sp>
        <p:nvSpPr>
          <p:cNvPr id="16" name="Rectangle 3"/>
          <p:cNvSpPr txBox="1">
            <a:spLocks noChangeArrowheads="1"/>
          </p:cNvSpPr>
          <p:nvPr/>
        </p:nvSpPr>
        <p:spPr bwMode="auto">
          <a:xfrm>
            <a:off x="685800" y="2743200"/>
            <a:ext cx="2819400" cy="609600"/>
          </a:xfrm>
          <a:prstGeom prst="rect">
            <a:avLst/>
          </a:prstGeom>
          <a:noFill/>
          <a:ln w="9525">
            <a:noFill/>
            <a:miter lim="800000"/>
            <a:headEnd/>
            <a:tailEnd/>
          </a:ln>
        </p:spPr>
        <p:txBody>
          <a:bodyPr/>
          <a:lstStyle/>
          <a:p>
            <a:pPr>
              <a:spcAft>
                <a:spcPts val="2400"/>
              </a:spcAft>
              <a:buFont typeface="Arial" charset="0"/>
              <a:buNone/>
              <a:defRPr/>
            </a:pPr>
            <a:r>
              <a:rPr lang="en-US" sz="2000" dirty="0">
                <a:solidFill>
                  <a:srgbClr val="0070C0"/>
                </a:solidFill>
                <a:latin typeface="+mn-lt"/>
                <a:cs typeface="+mn-cs"/>
              </a:rPr>
              <a:t>Using Intimidation</a:t>
            </a:r>
          </a:p>
          <a:p>
            <a:pPr>
              <a:spcAft>
                <a:spcPts val="2400"/>
              </a:spcAft>
              <a:defRPr/>
            </a:pPr>
            <a:endParaRPr lang="en-US" sz="2000" dirty="0">
              <a:solidFill>
                <a:srgbClr val="0070C0"/>
              </a:solidFill>
              <a:latin typeface="+mn-lt"/>
              <a:cs typeface="+mn-cs"/>
            </a:endParaRPr>
          </a:p>
          <a:p>
            <a:pPr>
              <a:lnSpc>
                <a:spcPct val="90000"/>
              </a:lnSpc>
              <a:spcAft>
                <a:spcPts val="2400"/>
              </a:spcAft>
              <a:defRPr/>
            </a:pPr>
            <a:endParaRPr lang="en-US" sz="2000" dirty="0">
              <a:solidFill>
                <a:srgbClr val="0070C0"/>
              </a:solidFill>
              <a:latin typeface="+mn-lt"/>
              <a:cs typeface="+mn-cs"/>
            </a:endParaRPr>
          </a:p>
        </p:txBody>
      </p:sp>
      <p:sp>
        <p:nvSpPr>
          <p:cNvPr id="17" name="Rectangle 3"/>
          <p:cNvSpPr txBox="1">
            <a:spLocks noChangeArrowheads="1"/>
          </p:cNvSpPr>
          <p:nvPr/>
        </p:nvSpPr>
        <p:spPr bwMode="auto">
          <a:xfrm>
            <a:off x="685800" y="3733800"/>
            <a:ext cx="2667000" cy="685800"/>
          </a:xfrm>
          <a:prstGeom prst="rect">
            <a:avLst/>
          </a:prstGeom>
          <a:noFill/>
          <a:ln w="9525">
            <a:noFill/>
            <a:miter lim="800000"/>
            <a:headEnd/>
            <a:tailEnd/>
          </a:ln>
        </p:spPr>
        <p:txBody>
          <a:bodyPr/>
          <a:lstStyle/>
          <a:p>
            <a:pPr>
              <a:spcAft>
                <a:spcPts val="2400"/>
              </a:spcAft>
              <a:defRPr/>
            </a:pPr>
            <a:r>
              <a:rPr lang="en-US" sz="2000" dirty="0">
                <a:solidFill>
                  <a:srgbClr val="0070C0"/>
                </a:solidFill>
                <a:latin typeface="+mn-lt"/>
                <a:cs typeface="+mn-cs"/>
              </a:rPr>
              <a:t>Using Emotional Abuse</a:t>
            </a:r>
          </a:p>
          <a:p>
            <a:pPr>
              <a:spcAft>
                <a:spcPts val="2400"/>
              </a:spcAft>
              <a:defRPr/>
            </a:pPr>
            <a:endParaRPr lang="en-US" sz="2000" dirty="0">
              <a:solidFill>
                <a:srgbClr val="0070C0"/>
              </a:solidFill>
              <a:latin typeface="+mn-lt"/>
              <a:cs typeface="+mn-cs"/>
            </a:endParaRPr>
          </a:p>
          <a:p>
            <a:pPr>
              <a:lnSpc>
                <a:spcPct val="90000"/>
              </a:lnSpc>
              <a:spcAft>
                <a:spcPts val="2400"/>
              </a:spcAft>
              <a:defRPr/>
            </a:pPr>
            <a:endParaRPr lang="en-US" sz="2000" dirty="0">
              <a:solidFill>
                <a:srgbClr val="0070C0"/>
              </a:solidFill>
              <a:latin typeface="+mn-lt"/>
              <a:cs typeface="+mn-cs"/>
            </a:endParaRPr>
          </a:p>
        </p:txBody>
      </p:sp>
      <p:sp>
        <p:nvSpPr>
          <p:cNvPr id="18" name="Rectangle 3"/>
          <p:cNvSpPr txBox="1">
            <a:spLocks noChangeArrowheads="1"/>
          </p:cNvSpPr>
          <p:nvPr/>
        </p:nvSpPr>
        <p:spPr bwMode="auto">
          <a:xfrm>
            <a:off x="685800" y="4724400"/>
            <a:ext cx="2667000" cy="609600"/>
          </a:xfrm>
          <a:prstGeom prst="rect">
            <a:avLst/>
          </a:prstGeom>
          <a:noFill/>
          <a:ln w="9525">
            <a:noFill/>
            <a:miter lim="800000"/>
            <a:headEnd/>
            <a:tailEnd/>
          </a:ln>
        </p:spPr>
        <p:txBody>
          <a:bodyPr/>
          <a:lstStyle/>
          <a:p>
            <a:pPr>
              <a:spcAft>
                <a:spcPts val="2400"/>
              </a:spcAft>
              <a:defRPr/>
            </a:pPr>
            <a:r>
              <a:rPr lang="en-US" sz="2000" dirty="0">
                <a:solidFill>
                  <a:srgbClr val="0070C0"/>
                </a:solidFill>
                <a:latin typeface="+mn-lt"/>
                <a:cs typeface="+mn-cs"/>
              </a:rPr>
              <a:t>Using Isolation</a:t>
            </a:r>
          </a:p>
          <a:p>
            <a:pPr>
              <a:lnSpc>
                <a:spcPct val="90000"/>
              </a:lnSpc>
              <a:spcAft>
                <a:spcPts val="2400"/>
              </a:spcAft>
              <a:defRPr/>
            </a:pPr>
            <a:endParaRPr lang="en-US" sz="2000" dirty="0">
              <a:solidFill>
                <a:srgbClr val="0070C0"/>
              </a:solidFill>
              <a:latin typeface="+mn-lt"/>
              <a:cs typeface="+mn-cs"/>
            </a:endParaRPr>
          </a:p>
        </p:txBody>
      </p:sp>
      <p:sp>
        <p:nvSpPr>
          <p:cNvPr id="19" name="Rectangle 3"/>
          <p:cNvSpPr txBox="1">
            <a:spLocks noChangeArrowheads="1"/>
          </p:cNvSpPr>
          <p:nvPr/>
        </p:nvSpPr>
        <p:spPr bwMode="auto">
          <a:xfrm>
            <a:off x="685800" y="5638800"/>
            <a:ext cx="4343400" cy="533400"/>
          </a:xfrm>
          <a:prstGeom prst="rect">
            <a:avLst/>
          </a:prstGeom>
          <a:noFill/>
          <a:ln w="9525">
            <a:noFill/>
            <a:miter lim="800000"/>
            <a:headEnd/>
            <a:tailEnd/>
          </a:ln>
        </p:spPr>
        <p:txBody>
          <a:bodyPr/>
          <a:lstStyle/>
          <a:p>
            <a:pPr>
              <a:spcAft>
                <a:spcPts val="2400"/>
              </a:spcAft>
              <a:buFont typeface="Arial" charset="0"/>
              <a:buNone/>
              <a:defRPr/>
            </a:pPr>
            <a:r>
              <a:rPr lang="en-US" sz="2000" dirty="0">
                <a:solidFill>
                  <a:srgbClr val="0070C0"/>
                </a:solidFill>
                <a:latin typeface="+mn-lt"/>
                <a:cs typeface="+mn-cs"/>
              </a:rPr>
              <a:t>Minimizing, Denying and Blaming</a:t>
            </a:r>
          </a:p>
          <a:p>
            <a:pPr>
              <a:spcAft>
                <a:spcPts val="2400"/>
              </a:spcAft>
              <a:defRPr/>
            </a:pPr>
            <a:endParaRPr lang="en-US" sz="2000" dirty="0">
              <a:solidFill>
                <a:srgbClr val="0070C0"/>
              </a:solidFill>
              <a:latin typeface="+mn-lt"/>
              <a:cs typeface="+mn-cs"/>
            </a:endParaRPr>
          </a:p>
          <a:p>
            <a:pPr>
              <a:lnSpc>
                <a:spcPct val="90000"/>
              </a:lnSpc>
              <a:spcAft>
                <a:spcPts val="2400"/>
              </a:spcAft>
              <a:defRPr/>
            </a:pPr>
            <a:endParaRPr lang="en-US" sz="2000" dirty="0">
              <a:solidFill>
                <a:srgbClr val="0070C0"/>
              </a:solidFill>
              <a:latin typeface="+mn-lt"/>
              <a:cs typeface="+mn-cs"/>
            </a:endParaRPr>
          </a:p>
        </p:txBody>
      </p:sp>
      <p:pic>
        <p:nvPicPr>
          <p:cNvPr id="20" name="Picture 3" descr="P&amp;C.jpg"/>
          <p:cNvPicPr>
            <a:picLocks noChangeAspect="1"/>
          </p:cNvPicPr>
          <p:nvPr/>
        </p:nvPicPr>
        <p:blipFill>
          <a:blip r:embed="rId3" cstate="print"/>
          <a:srcRect t="3333" b="18889"/>
          <a:stretch>
            <a:fillRect/>
          </a:stretch>
        </p:blipFill>
        <p:spPr bwMode="auto">
          <a:xfrm>
            <a:off x="3657600" y="3505200"/>
            <a:ext cx="1905000" cy="1916113"/>
          </a:xfrm>
          <a:prstGeom prst="rect">
            <a:avLst/>
          </a:prstGeom>
          <a:noFill/>
          <a:ln w="9525">
            <a:solidFill>
              <a:srgbClr val="358DF7"/>
            </a:solidFill>
            <a:miter lim="800000"/>
            <a:headEnd/>
            <a:tailEnd/>
          </a:ln>
        </p:spPr>
      </p:pic>
      <p:sp>
        <p:nvSpPr>
          <p:cNvPr id="21" name="Text Box 5"/>
          <p:cNvSpPr txBox="1">
            <a:spLocks noChangeArrowheads="1"/>
          </p:cNvSpPr>
          <p:nvPr/>
        </p:nvSpPr>
        <p:spPr bwMode="auto">
          <a:xfrm>
            <a:off x="6019800" y="1828800"/>
            <a:ext cx="2286000" cy="400050"/>
          </a:xfrm>
          <a:prstGeom prst="rect">
            <a:avLst/>
          </a:prstGeom>
          <a:noFill/>
          <a:ln w="9525">
            <a:noFill/>
            <a:miter lim="800000"/>
            <a:headEnd/>
            <a:tailEnd/>
          </a:ln>
        </p:spPr>
        <p:txBody>
          <a:bodyPr>
            <a:spAutoFit/>
          </a:bodyPr>
          <a:lstStyle/>
          <a:p>
            <a:pPr>
              <a:spcBef>
                <a:spcPts val="2400"/>
              </a:spcBef>
              <a:defRPr/>
            </a:pPr>
            <a:r>
              <a:rPr lang="en-US" sz="2000" dirty="0">
                <a:solidFill>
                  <a:srgbClr val="0070C0"/>
                </a:solidFill>
                <a:latin typeface="+mn-lt"/>
                <a:cs typeface="+mn-cs"/>
              </a:rPr>
              <a:t>Using Children</a:t>
            </a:r>
          </a:p>
        </p:txBody>
      </p:sp>
      <p:sp>
        <p:nvSpPr>
          <p:cNvPr id="22" name="Text Box 5"/>
          <p:cNvSpPr txBox="1">
            <a:spLocks noChangeArrowheads="1"/>
          </p:cNvSpPr>
          <p:nvPr/>
        </p:nvSpPr>
        <p:spPr bwMode="auto">
          <a:xfrm>
            <a:off x="6096000" y="5638800"/>
            <a:ext cx="3048000" cy="400050"/>
          </a:xfrm>
          <a:prstGeom prst="rect">
            <a:avLst/>
          </a:prstGeom>
          <a:noFill/>
          <a:ln w="9525">
            <a:noFill/>
            <a:miter lim="800000"/>
            <a:headEnd/>
            <a:tailEnd/>
          </a:ln>
        </p:spPr>
        <p:txBody>
          <a:bodyPr>
            <a:spAutoFit/>
          </a:bodyPr>
          <a:lstStyle/>
          <a:p>
            <a:pPr>
              <a:spcBef>
                <a:spcPts val="2400"/>
              </a:spcBef>
              <a:defRPr/>
            </a:pPr>
            <a:r>
              <a:rPr lang="en-US" sz="2000" dirty="0">
                <a:solidFill>
                  <a:srgbClr val="0070C0"/>
                </a:solidFill>
                <a:latin typeface="+mn-lt"/>
                <a:cs typeface="+mn-cs"/>
              </a:rPr>
              <a:t>Using Coercion and Threats</a:t>
            </a:r>
          </a:p>
        </p:txBody>
      </p:sp>
      <p:sp>
        <p:nvSpPr>
          <p:cNvPr id="23" name="Text Box 5"/>
          <p:cNvSpPr txBox="1">
            <a:spLocks noChangeArrowheads="1"/>
          </p:cNvSpPr>
          <p:nvPr/>
        </p:nvSpPr>
        <p:spPr bwMode="auto">
          <a:xfrm>
            <a:off x="6096000" y="4724400"/>
            <a:ext cx="2133600" cy="400050"/>
          </a:xfrm>
          <a:prstGeom prst="rect">
            <a:avLst/>
          </a:prstGeom>
          <a:noFill/>
          <a:ln w="9525">
            <a:noFill/>
            <a:miter lim="800000"/>
            <a:headEnd/>
            <a:tailEnd/>
          </a:ln>
        </p:spPr>
        <p:txBody>
          <a:bodyPr>
            <a:spAutoFit/>
          </a:bodyPr>
          <a:lstStyle/>
          <a:p>
            <a:pPr>
              <a:spcBef>
                <a:spcPts val="2400"/>
              </a:spcBef>
              <a:defRPr/>
            </a:pPr>
            <a:r>
              <a:rPr lang="en-US" sz="2000" dirty="0">
                <a:solidFill>
                  <a:srgbClr val="0070C0"/>
                </a:solidFill>
                <a:latin typeface="+mn-lt"/>
                <a:cs typeface="+mn-cs"/>
              </a:rPr>
              <a:t>Sexual Abuse</a:t>
            </a:r>
          </a:p>
        </p:txBody>
      </p:sp>
      <p:sp>
        <p:nvSpPr>
          <p:cNvPr id="24" name="Text Box 5"/>
          <p:cNvSpPr txBox="1">
            <a:spLocks noChangeArrowheads="1"/>
          </p:cNvSpPr>
          <p:nvPr/>
        </p:nvSpPr>
        <p:spPr bwMode="auto">
          <a:xfrm>
            <a:off x="6019800" y="3810000"/>
            <a:ext cx="2895600" cy="400050"/>
          </a:xfrm>
          <a:prstGeom prst="rect">
            <a:avLst/>
          </a:prstGeom>
          <a:noFill/>
          <a:ln w="9525">
            <a:noFill/>
            <a:miter lim="800000"/>
            <a:headEnd/>
            <a:tailEnd/>
          </a:ln>
        </p:spPr>
        <p:txBody>
          <a:bodyPr>
            <a:spAutoFit/>
          </a:bodyPr>
          <a:lstStyle/>
          <a:p>
            <a:pPr>
              <a:spcBef>
                <a:spcPts val="2400"/>
              </a:spcBef>
              <a:defRPr/>
            </a:pPr>
            <a:r>
              <a:rPr lang="en-US" sz="2000" dirty="0">
                <a:solidFill>
                  <a:srgbClr val="0070C0"/>
                </a:solidFill>
                <a:latin typeface="+mn-lt"/>
                <a:cs typeface="+mn-cs"/>
              </a:rPr>
              <a:t>Using Economic Abuse</a:t>
            </a:r>
          </a:p>
        </p:txBody>
      </p:sp>
      <p:sp>
        <p:nvSpPr>
          <p:cNvPr id="25" name="Text Box 5"/>
          <p:cNvSpPr txBox="1">
            <a:spLocks noChangeArrowheads="1"/>
          </p:cNvSpPr>
          <p:nvPr/>
        </p:nvSpPr>
        <p:spPr bwMode="auto">
          <a:xfrm>
            <a:off x="6019800" y="2819400"/>
            <a:ext cx="2819400" cy="400050"/>
          </a:xfrm>
          <a:prstGeom prst="rect">
            <a:avLst/>
          </a:prstGeom>
          <a:noFill/>
          <a:ln w="9525">
            <a:noFill/>
            <a:miter lim="800000"/>
            <a:headEnd/>
            <a:tailEnd/>
          </a:ln>
        </p:spPr>
        <p:txBody>
          <a:bodyPr>
            <a:spAutoFit/>
          </a:bodyPr>
          <a:lstStyle/>
          <a:p>
            <a:pPr>
              <a:spcBef>
                <a:spcPts val="2400"/>
              </a:spcBef>
              <a:defRPr/>
            </a:pPr>
            <a:r>
              <a:rPr lang="en-US" sz="2000" dirty="0">
                <a:solidFill>
                  <a:srgbClr val="0070C0"/>
                </a:solidFill>
                <a:latin typeface="+mn-lt"/>
                <a:cs typeface="+mn-cs"/>
              </a:rPr>
              <a:t>Using Male Privilege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411">
                                            <p:txEl>
                                              <p:pRg st="0" end="0"/>
                                            </p:txEl>
                                          </p:spTgt>
                                        </p:tgtEl>
                                        <p:attrNameLst>
                                          <p:attrName>style.visibility</p:attrName>
                                        </p:attrNameLst>
                                      </p:cBhvr>
                                      <p:to>
                                        <p:strVal val="visible"/>
                                      </p:to>
                                    </p:set>
                                    <p:anim calcmode="lin" valueType="num">
                                      <p:cBhvr additive="base">
                                        <p:cTn id="13" dur="5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4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xEl>
                                              <p:pRg st="0" end="0"/>
                                            </p:txEl>
                                          </p:spTgt>
                                        </p:tgtEl>
                                        <p:attrNameLst>
                                          <p:attrName>style.visibility</p:attrName>
                                        </p:attrNameLst>
                                      </p:cBhvr>
                                      <p:to>
                                        <p:strVal val="visible"/>
                                      </p:to>
                                    </p:set>
                                    <p:anim calcmode="lin" valueType="num">
                                      <p:cBhvr additive="base">
                                        <p:cTn id="25"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xEl>
                                              <p:pRg st="0" end="0"/>
                                            </p:txEl>
                                          </p:spTgt>
                                        </p:tgtEl>
                                        <p:attrNameLst>
                                          <p:attrName>style.visibility</p:attrName>
                                        </p:attrNameLst>
                                      </p:cBhvr>
                                      <p:to>
                                        <p:strVal val="visible"/>
                                      </p:to>
                                    </p:set>
                                    <p:anim calcmode="lin" valueType="num">
                                      <p:cBhvr additive="base">
                                        <p:cTn id="31"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 calcmode="lin" valueType="num">
                                      <p:cBhvr additive="base">
                                        <p:cTn id="3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5365">
                                            <p:txEl>
                                              <p:pRg st="0" end="0"/>
                                            </p:txEl>
                                          </p:spTgt>
                                        </p:tgtEl>
                                        <p:attrNameLst>
                                          <p:attrName>style.visibility</p:attrName>
                                        </p:attrNameLst>
                                      </p:cBhvr>
                                      <p:to>
                                        <p:strVal val="visible"/>
                                      </p:to>
                                    </p:set>
                                    <p:anim calcmode="lin" valueType="num">
                                      <p:cBhvr additive="base">
                                        <p:cTn id="43" dur="500" fill="hold"/>
                                        <p:tgtEl>
                                          <p:spTgt spid="15365">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536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4">
                                            <p:txEl>
                                              <p:pRg st="0" end="0"/>
                                            </p:txEl>
                                          </p:spTgt>
                                        </p:tgtEl>
                                        <p:attrNameLst>
                                          <p:attrName>style.visibility</p:attrName>
                                        </p:attrNameLst>
                                      </p:cBhvr>
                                      <p:to>
                                        <p:strVal val="visible"/>
                                      </p:to>
                                    </p:set>
                                    <p:anim calcmode="lin" valueType="num">
                                      <p:cBhvr additive="base">
                                        <p:cTn id="49"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3">
                                            <p:txEl>
                                              <p:pRg st="0" end="0"/>
                                            </p:txEl>
                                          </p:spTgt>
                                        </p:tgtEl>
                                        <p:attrNameLst>
                                          <p:attrName>style.visibility</p:attrName>
                                        </p:attrNameLst>
                                      </p:cBhvr>
                                      <p:to>
                                        <p:strVal val="visible"/>
                                      </p:to>
                                    </p:set>
                                    <p:anim calcmode="lin" valueType="num">
                                      <p:cBhvr additive="base">
                                        <p:cTn id="55"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2">
                                            <p:txEl>
                                              <p:pRg st="0" end="0"/>
                                            </p:txEl>
                                          </p:spTgt>
                                        </p:tgtEl>
                                        <p:attrNameLst>
                                          <p:attrName>style.visibility</p:attrName>
                                        </p:attrNameLst>
                                      </p:cBhvr>
                                      <p:to>
                                        <p:strVal val="visible"/>
                                      </p:to>
                                    </p:set>
                                    <p:anim calcmode="lin" valueType="num">
                                      <p:cBhvr additive="base">
                                        <p:cTn id="61"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1">
                                            <p:txEl>
                                              <p:pRg st="0" end="0"/>
                                            </p:txEl>
                                          </p:spTgt>
                                        </p:tgtEl>
                                        <p:attrNameLst>
                                          <p:attrName>style.visibility</p:attrName>
                                        </p:attrNameLst>
                                      </p:cBhvr>
                                      <p:to>
                                        <p:strVal val="visible"/>
                                      </p:to>
                                    </p:set>
                                    <p:anim calcmode="lin" valueType="num">
                                      <p:cBhvr additive="base">
                                        <p:cTn id="6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additive="base">
                                        <p:cTn id="73" dur="500" fill="hold"/>
                                        <p:tgtEl>
                                          <p:spTgt spid="20"/>
                                        </p:tgtEl>
                                        <p:attrNameLst>
                                          <p:attrName>ppt_x</p:attrName>
                                        </p:attrNameLst>
                                      </p:cBhvr>
                                      <p:tavLst>
                                        <p:tav tm="0">
                                          <p:val>
                                            <p:strVal val="#ppt_x"/>
                                          </p:val>
                                        </p:tav>
                                        <p:tav tm="100000">
                                          <p:val>
                                            <p:strVal val="#ppt_x"/>
                                          </p:val>
                                        </p:tav>
                                      </p:tavLst>
                                    </p:anim>
                                    <p:anim calcmode="lin" valueType="num">
                                      <p:cBhvr additive="base">
                                        <p:cTn id="7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5">
                                            <p:txEl>
                                              <p:pRg st="0" end="0"/>
                                            </p:txEl>
                                          </p:spTgt>
                                        </p:tgtEl>
                                        <p:attrNameLst>
                                          <p:attrName>style.visibility</p:attrName>
                                        </p:attrNameLst>
                                      </p:cBhvr>
                                      <p:to>
                                        <p:strVal val="visible"/>
                                      </p:to>
                                    </p:set>
                                    <p:anim calcmode="lin" valueType="num">
                                      <p:cBhvr additive="base">
                                        <p:cTn id="79"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6">
                                            <p:txEl>
                                              <p:pRg st="0" end="0"/>
                                            </p:txEl>
                                          </p:spTgt>
                                        </p:tgtEl>
                                        <p:attrNameLst>
                                          <p:attrName>style.visibility</p:attrName>
                                        </p:attrNameLst>
                                      </p:cBhvr>
                                      <p:to>
                                        <p:strVal val="visible"/>
                                      </p:to>
                                    </p:set>
                                    <p:anim calcmode="lin" valueType="num">
                                      <p:cBhvr additive="base">
                                        <p:cTn id="85"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7">
                                            <p:txEl>
                                              <p:pRg st="0" end="0"/>
                                            </p:txEl>
                                          </p:spTgt>
                                        </p:tgtEl>
                                        <p:attrNameLst>
                                          <p:attrName>style.visibility</p:attrName>
                                        </p:attrNameLst>
                                      </p:cBhvr>
                                      <p:to>
                                        <p:strVal val="visible"/>
                                      </p:to>
                                    </p:set>
                                    <p:anim calcmode="lin" valueType="num">
                                      <p:cBhvr additive="base">
                                        <p:cTn id="91"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18">
                                            <p:txEl>
                                              <p:pRg st="0" end="0"/>
                                            </p:txEl>
                                          </p:spTgt>
                                        </p:tgtEl>
                                        <p:attrNameLst>
                                          <p:attrName>style.visibility</p:attrName>
                                        </p:attrNameLst>
                                      </p:cBhvr>
                                      <p:to>
                                        <p:strVal val="visible"/>
                                      </p:to>
                                    </p:set>
                                    <p:anim calcmode="lin" valueType="num">
                                      <p:cBhvr additive="base">
                                        <p:cTn id="97"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9" fill="hold" nodeType="clickPar">
                      <p:stCondLst>
                        <p:cond delay="indefinite"/>
                      </p:stCondLst>
                      <p:childTnLst>
                        <p:par>
                          <p:cTn id="100" fill="hold" nodeType="withGroup">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19">
                                            <p:txEl>
                                              <p:pRg st="0" end="0"/>
                                            </p:txEl>
                                          </p:spTgt>
                                        </p:tgtEl>
                                        <p:attrNameLst>
                                          <p:attrName>style.visibility</p:attrName>
                                        </p:attrNameLst>
                                      </p:cBhvr>
                                      <p:to>
                                        <p:strVal val="visible"/>
                                      </p:to>
                                    </p:set>
                                    <p:anim calcmode="lin" valueType="num">
                                      <p:cBhvr additive="base">
                                        <p:cTn id="103" dur="500" fill="hold"/>
                                        <p:tgtEl>
                                          <p:spTgt spid="19">
                                            <p:txEl>
                                              <p:pRg st="0" end="0"/>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21">
                                            <p:txEl>
                                              <p:pRg st="0" end="0"/>
                                            </p:txEl>
                                          </p:spTgt>
                                        </p:tgtEl>
                                        <p:attrNameLst>
                                          <p:attrName>style.visibility</p:attrName>
                                        </p:attrNameLst>
                                      </p:cBhvr>
                                      <p:to>
                                        <p:strVal val="visible"/>
                                      </p:to>
                                    </p:set>
                                    <p:anim calcmode="lin" valueType="num">
                                      <p:cBhvr additive="base">
                                        <p:cTn id="109"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2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25">
                                            <p:txEl>
                                              <p:pRg st="0" end="0"/>
                                            </p:txEl>
                                          </p:spTgt>
                                        </p:tgtEl>
                                        <p:attrNameLst>
                                          <p:attrName>style.visibility</p:attrName>
                                        </p:attrNameLst>
                                      </p:cBhvr>
                                      <p:to>
                                        <p:strVal val="visible"/>
                                      </p:to>
                                    </p:set>
                                    <p:anim calcmode="lin" valueType="num">
                                      <p:cBhvr additive="base">
                                        <p:cTn id="115" dur="500" fill="hold"/>
                                        <p:tgtEl>
                                          <p:spTgt spid="25">
                                            <p:txEl>
                                              <p:pRg st="0" end="0"/>
                                            </p:txEl>
                                          </p:spTgt>
                                        </p:tgtEl>
                                        <p:attrNameLst>
                                          <p:attrName>ppt_x</p:attrName>
                                        </p:attrNameLst>
                                      </p:cBhvr>
                                      <p:tavLst>
                                        <p:tav tm="0">
                                          <p:val>
                                            <p:strVal val="#ppt_x"/>
                                          </p:val>
                                        </p:tav>
                                        <p:tav tm="100000">
                                          <p:val>
                                            <p:strVal val="#ppt_x"/>
                                          </p:val>
                                        </p:tav>
                                      </p:tavLst>
                                    </p:anim>
                                    <p:anim calcmode="lin" valueType="num">
                                      <p:cBhvr additive="base">
                                        <p:cTn id="116" dur="500" fill="hold"/>
                                        <p:tgtEl>
                                          <p:spTgt spid="2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24">
                                            <p:txEl>
                                              <p:pRg st="0" end="0"/>
                                            </p:txEl>
                                          </p:spTgt>
                                        </p:tgtEl>
                                        <p:attrNameLst>
                                          <p:attrName>style.visibility</p:attrName>
                                        </p:attrNameLst>
                                      </p:cBhvr>
                                      <p:to>
                                        <p:strVal val="visible"/>
                                      </p:to>
                                    </p:set>
                                    <p:anim calcmode="lin" valueType="num">
                                      <p:cBhvr additive="base">
                                        <p:cTn id="121" dur="500" fill="hold"/>
                                        <p:tgtEl>
                                          <p:spTgt spid="24">
                                            <p:txEl>
                                              <p:pRg st="0" end="0"/>
                                            </p:txEl>
                                          </p:spTgt>
                                        </p:tgtEl>
                                        <p:attrNameLst>
                                          <p:attrName>ppt_x</p:attrName>
                                        </p:attrNameLst>
                                      </p:cBhvr>
                                      <p:tavLst>
                                        <p:tav tm="0">
                                          <p:val>
                                            <p:strVal val="#ppt_x"/>
                                          </p:val>
                                        </p:tav>
                                        <p:tav tm="100000">
                                          <p:val>
                                            <p:strVal val="#ppt_x"/>
                                          </p:val>
                                        </p:tav>
                                      </p:tavLst>
                                    </p:anim>
                                    <p:anim calcmode="lin" valueType="num">
                                      <p:cBhvr additive="base">
                                        <p:cTn id="122" dur="500" fill="hold"/>
                                        <p:tgtEl>
                                          <p:spTgt spid="2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23" fill="hold" nodeType="clickPar">
                      <p:stCondLst>
                        <p:cond delay="indefinite"/>
                      </p:stCondLst>
                      <p:childTnLst>
                        <p:par>
                          <p:cTn id="124" fill="hold" nodeType="withGroup">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23">
                                            <p:txEl>
                                              <p:pRg st="0" end="0"/>
                                            </p:txEl>
                                          </p:spTgt>
                                        </p:tgtEl>
                                        <p:attrNameLst>
                                          <p:attrName>style.visibility</p:attrName>
                                        </p:attrNameLst>
                                      </p:cBhvr>
                                      <p:to>
                                        <p:strVal val="visible"/>
                                      </p:to>
                                    </p:set>
                                    <p:anim calcmode="lin" valueType="num">
                                      <p:cBhvr additive="base">
                                        <p:cTn id="127" dur="500" fill="hold"/>
                                        <p:tgtEl>
                                          <p:spTgt spid="23">
                                            <p:txEl>
                                              <p:pRg st="0" end="0"/>
                                            </p:txEl>
                                          </p:spTgt>
                                        </p:tgtEl>
                                        <p:attrNameLst>
                                          <p:attrName>ppt_x</p:attrName>
                                        </p:attrNameLst>
                                      </p:cBhvr>
                                      <p:tavLst>
                                        <p:tav tm="0">
                                          <p:val>
                                            <p:strVal val="#ppt_x"/>
                                          </p:val>
                                        </p:tav>
                                        <p:tav tm="100000">
                                          <p:val>
                                            <p:strVal val="#ppt_x"/>
                                          </p:val>
                                        </p:tav>
                                      </p:tavLst>
                                    </p:anim>
                                    <p:anim calcmode="lin" valueType="num">
                                      <p:cBhvr additive="base">
                                        <p:cTn id="128" dur="500" fill="hold"/>
                                        <p:tgtEl>
                                          <p:spTgt spid="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29" fill="hold" nodeType="clickPar">
                      <p:stCondLst>
                        <p:cond delay="indefinite"/>
                      </p:stCondLst>
                      <p:childTnLst>
                        <p:par>
                          <p:cTn id="130" fill="hold" nodeType="withGroup">
                            <p:stCondLst>
                              <p:cond delay="0"/>
                            </p:stCondLst>
                            <p:childTnLst>
                              <p:par>
                                <p:cTn id="131" presetID="2" presetClass="entr" presetSubtype="4" fill="hold" grpId="0" nodeType="clickEffect">
                                  <p:stCondLst>
                                    <p:cond delay="0"/>
                                  </p:stCondLst>
                                  <p:childTnLst>
                                    <p:set>
                                      <p:cBhvr>
                                        <p:cTn id="132" dur="1" fill="hold">
                                          <p:stCondLst>
                                            <p:cond delay="0"/>
                                          </p:stCondLst>
                                        </p:cTn>
                                        <p:tgtEl>
                                          <p:spTgt spid="22">
                                            <p:txEl>
                                              <p:pRg st="0" end="0"/>
                                            </p:txEl>
                                          </p:spTgt>
                                        </p:tgtEl>
                                        <p:attrNameLst>
                                          <p:attrName>style.visibility</p:attrName>
                                        </p:attrNameLst>
                                      </p:cBhvr>
                                      <p:to>
                                        <p:strVal val="visible"/>
                                      </p:to>
                                    </p:set>
                                    <p:anim calcmode="lin" valueType="num">
                                      <p:cBhvr additive="base">
                                        <p:cTn id="133" dur="500" fill="hold"/>
                                        <p:tgtEl>
                                          <p:spTgt spid="22">
                                            <p:txEl>
                                              <p:pRg st="0" end="0"/>
                                            </p:txEl>
                                          </p:spTgt>
                                        </p:tgtEl>
                                        <p:attrNameLst>
                                          <p:attrName>ppt_x</p:attrName>
                                        </p:attrNameLst>
                                      </p:cBhvr>
                                      <p:tavLst>
                                        <p:tav tm="0">
                                          <p:val>
                                            <p:strVal val="#ppt_x"/>
                                          </p:val>
                                        </p:tav>
                                        <p:tav tm="100000">
                                          <p:val>
                                            <p:strVal val="#ppt_x"/>
                                          </p:val>
                                        </p:tav>
                                      </p:tavLst>
                                    </p:anim>
                                    <p:anim calcmode="lin" valueType="num">
                                      <p:cBhvr additive="base">
                                        <p:cTn id="134" dur="500" fill="hold"/>
                                        <p:tgtEl>
                                          <p:spTgt spid="2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P spid="15365" grpId="0" build="p"/>
      <p:bldP spid="7" grpId="0" build="p"/>
      <p:bldP spid="8" grpId="0" build="p"/>
      <p:bldP spid="9" grpId="0" build="p"/>
      <p:bldP spid="10" grpId="0" build="p"/>
      <p:bldP spid="11" grpId="0" build="p"/>
      <p:bldP spid="12" grpId="0" build="p"/>
      <p:bldP spid="13" grpId="0" build="p"/>
      <p:bldP spid="14" grpId="0" build="p"/>
      <p:bldP spid="15" grpId="0" build="p"/>
      <p:bldP spid="16" grpId="0" build="p"/>
      <p:bldP spid="17" grpId="0" build="p"/>
      <p:bldP spid="18" grpId="0" build="p"/>
      <p:bldP spid="19" grpId="0" build="p"/>
      <p:bldP spid="21" grpId="0" build="p"/>
      <p:bldP spid="22" grpId="0" build="p"/>
      <p:bldP spid="23" grpId="0" build="p"/>
      <p:bldP spid="24" grpId="0" build="p"/>
      <p:bldP spid="2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pc_vio"/>
          <p:cNvPicPr>
            <a:picLocks noGrp="1" noChangeAspect="1" noChangeArrowheads="1"/>
          </p:cNvPicPr>
          <p:nvPr>
            <p:ph idx="4294967295"/>
          </p:nvPr>
        </p:nvPicPr>
        <p:blipFill>
          <a:blip r:embed="rId3" cstate="print"/>
          <a:srcRect/>
          <a:stretch>
            <a:fillRect/>
          </a:stretch>
        </p:blipFill>
        <p:spPr>
          <a:xfrm>
            <a:off x="1133475" y="0"/>
            <a:ext cx="7086600" cy="6954838"/>
          </a:xfrm>
        </p:spPr>
      </p:pic>
      <p:sp>
        <p:nvSpPr>
          <p:cNvPr id="21507" name="Rectangle 3"/>
          <p:cNvSpPr>
            <a:spLocks noChangeArrowheads="1"/>
          </p:cNvSpPr>
          <p:nvPr/>
        </p:nvSpPr>
        <p:spPr bwMode="auto">
          <a:xfrm>
            <a:off x="8069263" y="3230563"/>
            <a:ext cx="184150" cy="366712"/>
          </a:xfrm>
          <a:prstGeom prst="rect">
            <a:avLst/>
          </a:prstGeom>
          <a:noFill/>
          <a:ln w="9525">
            <a:noFill/>
            <a:miter lim="800000"/>
            <a:headEnd/>
            <a:tailEnd/>
          </a:ln>
        </p:spPr>
        <p:txBody>
          <a:bodyPr wrap="none">
            <a:spAutoFit/>
          </a:bodyPr>
          <a:lstStyle/>
          <a:p>
            <a:pPr defTabSz="912813" eaLnBrk="0" hangingPunct="0"/>
            <a:endParaRPr lang="en-US" altLang="en-US">
              <a:solidFill>
                <a:srgbClr val="FFFFFF"/>
              </a:solidFill>
              <a:latin typeface="Garamond" pitchFamily="18" charset="0"/>
            </a:endParaRPr>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defTabSz="912813" eaLnBrk="1" hangingPunct="1"/>
            <a:r>
              <a:rPr lang="en-US" altLang="en-US" b="1" dirty="0" smtClean="0"/>
              <a:t>Tools of the </a:t>
            </a:r>
            <a:r>
              <a:rPr lang="en-US" altLang="en-US" b="1" dirty="0" smtClean="0"/>
              <a:t>Duluth Model Men’s Non-Violence Curriculum</a:t>
            </a:r>
            <a:endParaRPr lang="en-US" altLang="en-US" b="1" dirty="0" smtClean="0"/>
          </a:p>
        </p:txBody>
      </p:sp>
      <p:sp>
        <p:nvSpPr>
          <p:cNvPr id="55299" name="Rectangle 3"/>
          <p:cNvSpPr>
            <a:spLocks noGrp="1" noChangeArrowheads="1"/>
          </p:cNvSpPr>
          <p:nvPr>
            <p:ph idx="1"/>
          </p:nvPr>
        </p:nvSpPr>
        <p:spPr>
          <a:xfrm>
            <a:off x="457200" y="1600200"/>
            <a:ext cx="3962400" cy="4525963"/>
          </a:xfrm>
        </p:spPr>
        <p:txBody>
          <a:bodyPr/>
          <a:lstStyle/>
          <a:p>
            <a:pPr marL="0" indent="0" defTabSz="912813" eaLnBrk="1" hangingPunct="1">
              <a:spcBef>
                <a:spcPct val="0"/>
              </a:spcBef>
              <a:spcAft>
                <a:spcPts val="1800"/>
              </a:spcAft>
              <a:buFont typeface="Arial" charset="0"/>
              <a:buNone/>
            </a:pPr>
            <a:r>
              <a:rPr lang="en-US" altLang="en-US" sz="2400" dirty="0" smtClean="0"/>
              <a:t>The Equality Wheel	</a:t>
            </a:r>
          </a:p>
          <a:p>
            <a:pPr marL="0" indent="0" defTabSz="912813" eaLnBrk="1" hangingPunct="1">
              <a:spcBef>
                <a:spcPct val="0"/>
              </a:spcBef>
              <a:spcAft>
                <a:spcPts val="1800"/>
              </a:spcAft>
              <a:buFont typeface="Arial" charset="0"/>
              <a:buNone/>
            </a:pPr>
            <a:r>
              <a:rPr lang="en-US" altLang="en-US" sz="2400" dirty="0" smtClean="0"/>
              <a:t>The Power and Control Wheel</a:t>
            </a:r>
          </a:p>
          <a:p>
            <a:pPr marL="0" indent="0" defTabSz="912813" eaLnBrk="1" hangingPunct="1">
              <a:spcBef>
                <a:spcPct val="0"/>
              </a:spcBef>
              <a:spcAft>
                <a:spcPts val="1800"/>
              </a:spcAft>
              <a:buFont typeface="Arial" charset="0"/>
              <a:buNone/>
            </a:pPr>
            <a:r>
              <a:rPr lang="en-US" altLang="en-US" sz="2400" b="1" dirty="0" smtClean="0">
                <a:solidFill>
                  <a:srgbClr val="FF0000"/>
                </a:solidFill>
              </a:rPr>
              <a:t>The Control Log</a:t>
            </a:r>
            <a:r>
              <a:rPr lang="en-US" altLang="en-US" sz="2400" dirty="0" smtClean="0"/>
              <a:t>	</a:t>
            </a:r>
          </a:p>
          <a:p>
            <a:pPr marL="0" indent="0" defTabSz="912813" eaLnBrk="1" hangingPunct="1">
              <a:spcBef>
                <a:spcPct val="0"/>
              </a:spcBef>
              <a:spcAft>
                <a:spcPts val="1800"/>
              </a:spcAft>
              <a:buFont typeface="Arial" charset="0"/>
              <a:buNone/>
            </a:pPr>
            <a:r>
              <a:rPr lang="en-US" altLang="en-US" sz="2400" dirty="0" smtClean="0"/>
              <a:t>The Equality Log		</a:t>
            </a:r>
          </a:p>
          <a:p>
            <a:pPr marL="0" indent="0" defTabSz="912813" eaLnBrk="1" hangingPunct="1">
              <a:spcBef>
                <a:spcPct val="0"/>
              </a:spcBef>
              <a:spcAft>
                <a:spcPts val="1800"/>
              </a:spcAft>
              <a:buFont typeface="Arial" charset="0"/>
              <a:buNone/>
            </a:pPr>
            <a:r>
              <a:rPr lang="en-US" altLang="en-US" sz="2400" dirty="0" smtClean="0"/>
              <a:t>Group Dialogue: The Medium of Learning</a:t>
            </a:r>
          </a:p>
          <a:p>
            <a:pPr marL="0" indent="0" defTabSz="912813" eaLnBrk="1" hangingPunct="1">
              <a:spcBef>
                <a:spcPct val="0"/>
              </a:spcBef>
              <a:spcAft>
                <a:spcPts val="1800"/>
              </a:spcAft>
              <a:buFont typeface="Arial" charset="0"/>
              <a:buNone/>
            </a:pPr>
            <a:r>
              <a:rPr lang="en-US" altLang="en-US" sz="2400" dirty="0" smtClean="0"/>
              <a:t>Male/Female Co-Facilitation	</a:t>
            </a:r>
          </a:p>
          <a:p>
            <a:pPr marL="0" indent="0" defTabSz="912813" eaLnBrk="1" hangingPunct="1">
              <a:spcBef>
                <a:spcPct val="0"/>
              </a:spcBef>
              <a:spcAft>
                <a:spcPts val="1800"/>
              </a:spcAft>
              <a:buFont typeface="Arial" charset="0"/>
              <a:buNone/>
            </a:pPr>
            <a:r>
              <a:rPr lang="en-US" altLang="en-US" sz="2400" dirty="0" smtClean="0"/>
              <a:t>Video Vignettes  	</a:t>
            </a:r>
            <a:r>
              <a:rPr lang="en-US" altLang="en-US" sz="1800" dirty="0" smtClean="0"/>
              <a:t>									</a:t>
            </a:r>
          </a:p>
        </p:txBody>
      </p:sp>
      <p:sp>
        <p:nvSpPr>
          <p:cNvPr id="4" name="Rectangle 3"/>
          <p:cNvSpPr txBox="1">
            <a:spLocks noChangeArrowheads="1"/>
          </p:cNvSpPr>
          <p:nvPr/>
        </p:nvSpPr>
        <p:spPr bwMode="auto">
          <a:xfrm>
            <a:off x="5105400" y="1600200"/>
            <a:ext cx="3810000" cy="4648200"/>
          </a:xfrm>
          <a:prstGeom prst="rect">
            <a:avLst/>
          </a:prstGeom>
          <a:noFill/>
          <a:ln w="9525">
            <a:noFill/>
            <a:miter lim="800000"/>
            <a:headEnd/>
            <a:tailEnd/>
          </a:ln>
        </p:spPr>
        <p:txBody>
          <a:bodyPr/>
          <a:lstStyle/>
          <a:p>
            <a:pPr>
              <a:spcBef>
                <a:spcPts val="0"/>
              </a:spcBef>
              <a:spcAft>
                <a:spcPts val="1800"/>
              </a:spcAft>
              <a:defRPr/>
            </a:pPr>
            <a:r>
              <a:rPr lang="en-US" sz="2400" dirty="0">
                <a:latin typeface="+mn-lt"/>
                <a:cs typeface="+mn-cs"/>
              </a:rPr>
              <a:t>Women’s Perspective Video</a:t>
            </a:r>
          </a:p>
          <a:p>
            <a:pPr>
              <a:spcBef>
                <a:spcPts val="0"/>
              </a:spcBef>
              <a:spcAft>
                <a:spcPts val="1800"/>
              </a:spcAft>
              <a:defRPr/>
            </a:pPr>
            <a:r>
              <a:rPr lang="en-US" sz="2400" dirty="0">
                <a:latin typeface="+mn-lt"/>
                <a:cs typeface="+mn-cs"/>
              </a:rPr>
              <a:t>Group Exercises/Dialogue</a:t>
            </a:r>
          </a:p>
          <a:p>
            <a:pPr>
              <a:spcBef>
                <a:spcPts val="0"/>
              </a:spcBef>
              <a:spcAft>
                <a:spcPts val="1800"/>
              </a:spcAft>
              <a:defRPr/>
            </a:pPr>
            <a:r>
              <a:rPr lang="en-US" sz="2400" dirty="0">
                <a:latin typeface="+mn-lt"/>
                <a:cs typeface="+mn-cs"/>
              </a:rPr>
              <a:t>Role-Plays</a:t>
            </a:r>
          </a:p>
          <a:p>
            <a:pPr>
              <a:spcBef>
                <a:spcPts val="0"/>
              </a:spcBef>
              <a:spcAft>
                <a:spcPts val="1800"/>
              </a:spcAft>
              <a:defRPr/>
            </a:pPr>
            <a:r>
              <a:rPr lang="en-US" sz="2400" dirty="0">
                <a:latin typeface="+mn-lt"/>
                <a:cs typeface="+mn-cs"/>
              </a:rPr>
              <a:t>Assignments</a:t>
            </a:r>
          </a:p>
          <a:p>
            <a:pPr>
              <a:spcBef>
                <a:spcPts val="0"/>
              </a:spcBef>
              <a:spcAft>
                <a:spcPts val="1800"/>
              </a:spcAft>
              <a:defRPr/>
            </a:pPr>
            <a:r>
              <a:rPr lang="en-US" sz="2400" dirty="0">
                <a:latin typeface="+mn-lt"/>
                <a:cs typeface="+mn-cs"/>
              </a:rPr>
              <a:t>Lesson Plans for the Three Parts of each Theme</a:t>
            </a:r>
          </a:p>
          <a:p>
            <a:pPr>
              <a:spcBef>
                <a:spcPts val="0"/>
              </a:spcBef>
              <a:spcAft>
                <a:spcPts val="1800"/>
              </a:spcAft>
              <a:defRPr/>
            </a:pPr>
            <a:r>
              <a:rPr lang="en-US" sz="2400" dirty="0">
                <a:latin typeface="+mn-lt"/>
                <a:cs typeface="+mn-cs"/>
              </a:rPr>
              <a:t>Facilitating a Men’s Nonviolence Class Videos</a:t>
            </a:r>
          </a:p>
          <a:p>
            <a:pPr marL="342900" indent="-342900">
              <a:lnSpc>
                <a:spcPct val="80000"/>
              </a:lnSpc>
              <a:spcBef>
                <a:spcPct val="20000"/>
              </a:spcBef>
              <a:defRPr/>
            </a:pPr>
            <a:r>
              <a:rPr lang="en-US" dirty="0">
                <a:latin typeface="+mn-lt"/>
                <a:cs typeface="+mn-cs"/>
              </a:rPr>
              <a:t>								</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lstStyle/>
          <a:p>
            <a:r>
              <a:rPr lang="en-US" sz="2800" dirty="0" smtClean="0">
                <a:solidFill>
                  <a:schemeClr val="tx1">
                    <a:lumMod val="75000"/>
                  </a:schemeClr>
                </a:solidFill>
              </a:rPr>
              <a:t>Control Log from the Duluth Model</a:t>
            </a:r>
            <a:r>
              <a:rPr lang="en-US" sz="2800" i="1" dirty="0">
                <a:solidFill>
                  <a:schemeClr val="tx1">
                    <a:lumMod val="75000"/>
                  </a:schemeClr>
                </a:solidFill>
              </a:rPr>
              <a:t> </a:t>
            </a:r>
            <a:r>
              <a:rPr lang="en-US" sz="2800" i="1" dirty="0" smtClean="0">
                <a:solidFill>
                  <a:schemeClr val="tx1">
                    <a:lumMod val="75000"/>
                  </a:schemeClr>
                </a:solidFill>
              </a:rPr>
              <a:t/>
            </a:r>
            <a:br>
              <a:rPr lang="en-US" sz="2800" i="1" dirty="0" smtClean="0">
                <a:solidFill>
                  <a:schemeClr val="tx1">
                    <a:lumMod val="75000"/>
                  </a:schemeClr>
                </a:solidFill>
              </a:rPr>
            </a:br>
            <a:r>
              <a:rPr lang="en-US" sz="2800" b="1" i="1" dirty="0" smtClean="0">
                <a:solidFill>
                  <a:schemeClr val="tx1">
                    <a:lumMod val="75000"/>
                  </a:schemeClr>
                </a:solidFill>
              </a:rPr>
              <a:t>Creating a Process of Change for Men Who Batter </a:t>
            </a:r>
            <a:r>
              <a:rPr lang="en-US" sz="2800" dirty="0" smtClean="0">
                <a:solidFill>
                  <a:schemeClr val="tx1">
                    <a:lumMod val="75000"/>
                  </a:schemeClr>
                </a:solidFill>
              </a:rPr>
              <a:t>curricula</a:t>
            </a:r>
            <a:endParaRPr lang="en-US" sz="2800" b="1" i="1" dirty="0">
              <a:solidFill>
                <a:schemeClr val="tx1">
                  <a:lumMod val="75000"/>
                </a:schemeClr>
              </a:solidFill>
            </a:endParaRPr>
          </a:p>
        </p:txBody>
      </p:sp>
      <p:sp>
        <p:nvSpPr>
          <p:cNvPr id="3" name="Content Placeholder 2"/>
          <p:cNvSpPr>
            <a:spLocks noGrp="1"/>
          </p:cNvSpPr>
          <p:nvPr>
            <p:ph idx="1"/>
          </p:nvPr>
        </p:nvSpPr>
        <p:spPr/>
        <p:txBody>
          <a:bodyPr/>
          <a:lstStyle/>
          <a:p>
            <a:pPr marL="457200" indent="-457200"/>
            <a:r>
              <a:rPr lang="sk-SK" sz="2800" dirty="0" smtClean="0"/>
              <a:t>an </a:t>
            </a:r>
            <a:r>
              <a:rPr lang="sk-SK" sz="2800" dirty="0"/>
              <a:t>essential teaching and analysis tool of the </a:t>
            </a:r>
            <a:r>
              <a:rPr lang="sk-SK" sz="2800" i="1" dirty="0"/>
              <a:t>Creating a Process of Change for Men Who Batter</a:t>
            </a:r>
            <a:r>
              <a:rPr lang="sk-SK" sz="2800" dirty="0"/>
              <a:t> curriculum </a:t>
            </a:r>
          </a:p>
          <a:p>
            <a:pPr marL="457200" indent="-457200"/>
            <a:r>
              <a:rPr lang="sk-SK" sz="2800" dirty="0" smtClean="0"/>
              <a:t>is </a:t>
            </a:r>
            <a:r>
              <a:rPr lang="sk-SK" sz="2800" dirty="0"/>
              <a:t>designed to facilitate an analysis of six key elements of abusive behaviors and then to identify how men can be non-violent and non-controlling in intimate partner relationships with women. </a:t>
            </a:r>
          </a:p>
        </p:txBody>
      </p:sp>
    </p:spTree>
    <p:extLst>
      <p:ext uri="{BB962C8B-B14F-4D97-AF65-F5344CB8AC3E}">
        <p14:creationId xmlns:p14="http://schemas.microsoft.com/office/powerpoint/2010/main" val="2934978241"/>
      </p:ext>
    </p:extLst>
  </p:cSld>
  <p:clrMapOvr>
    <a:masterClrMapping/>
  </p:clrMapOvr>
</p:sld>
</file>

<file path=ppt/theme/theme1.xml><?xml version="1.0" encoding="utf-8"?>
<a:theme xmlns:a="http://schemas.openxmlformats.org/drawingml/2006/main" name="Office Theme">
  <a:themeElements>
    <a:clrScheme name="Custom 8">
      <a:dk1>
        <a:srgbClr val="695086"/>
      </a:dk1>
      <a:lt1>
        <a:srgbClr val="F0ECF4"/>
      </a:lt1>
      <a:dk2>
        <a:srgbClr val="695086"/>
      </a:dk2>
      <a:lt2>
        <a:srgbClr val="F0ECF4"/>
      </a:lt2>
      <a:accent1>
        <a:srgbClr val="4F81BD"/>
      </a:accent1>
      <a:accent2>
        <a:srgbClr val="695086"/>
      </a:accent2>
      <a:accent3>
        <a:srgbClr val="9BBB59"/>
      </a:accent3>
      <a:accent4>
        <a:srgbClr val="695086"/>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29253</TotalTime>
  <Words>673</Words>
  <Application>Microsoft Macintosh PowerPoint</Application>
  <PresentationFormat>On-screen Show (4:3)</PresentationFormat>
  <Paragraphs>151</Paragraphs>
  <Slides>13</Slides>
  <Notes>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The Duluth Model</vt:lpstr>
      <vt:lpstr>Core Principles of Social Change of the Duluth Model Approach</vt:lpstr>
      <vt:lpstr>PowerPoint Presentation</vt:lpstr>
      <vt:lpstr>PowerPoint Presentation</vt:lpstr>
      <vt:lpstr>Themes of the Duluth Model  Men’s Non-Violence Curriculum</vt:lpstr>
      <vt:lpstr>PowerPoint Presentation</vt:lpstr>
      <vt:lpstr>Tools of the Duluth Model Men’s Non-Violence Curriculum</vt:lpstr>
      <vt:lpstr>Control Log from the Duluth Model  Creating a Process of Change for Men Who Batter curricula</vt:lpstr>
      <vt:lpstr>Control Log</vt:lpstr>
      <vt:lpstr>Adapting the Control Log for use with Battered Women by Advocates</vt:lpstr>
      <vt:lpstr>Upcoming Webinars / Videoconferences hosted by “the Duluth Model”</vt:lpstr>
      <vt:lpstr>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a Coordinated Community Response to Domestic Violence</dc:title>
  <dc:creator>smiller</dc:creator>
  <cp:lastModifiedBy>Melissa Scaia</cp:lastModifiedBy>
  <cp:revision>201</cp:revision>
  <dcterms:created xsi:type="dcterms:W3CDTF">2006-07-19T21:14:04Z</dcterms:created>
  <dcterms:modified xsi:type="dcterms:W3CDTF">2015-12-17T19:41:44Z</dcterms:modified>
</cp:coreProperties>
</file>