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7" r:id="rId2"/>
    <p:sldId id="259" r:id="rId3"/>
    <p:sldId id="302" r:id="rId4"/>
    <p:sldId id="303" r:id="rId5"/>
    <p:sldId id="304" r:id="rId6"/>
    <p:sldId id="305" r:id="rId7"/>
    <p:sldId id="308" r:id="rId8"/>
    <p:sldId id="306" r:id="rId9"/>
    <p:sldId id="307" r:id="rId10"/>
    <p:sldId id="280" r:id="rId11"/>
    <p:sldId id="281" r:id="rId12"/>
    <p:sldId id="282" r:id="rId13"/>
    <p:sldId id="286" r:id="rId14"/>
    <p:sldId id="315" r:id="rId15"/>
    <p:sldId id="309" r:id="rId16"/>
    <p:sldId id="310" r:id="rId17"/>
    <p:sldId id="311" r:id="rId18"/>
    <p:sldId id="288" r:id="rId19"/>
    <p:sldId id="313" r:id="rId20"/>
    <p:sldId id="289" r:id="rId21"/>
    <p:sldId id="300" r:id="rId22"/>
    <p:sldId id="298" r:id="rId23"/>
    <p:sldId id="299" r:id="rId24"/>
    <p:sldId id="312" r:id="rId25"/>
    <p:sldId id="290" r:id="rId26"/>
    <p:sldId id="301" r:id="rId27"/>
    <p:sldId id="314" r:id="rId28"/>
    <p:sldId id="291" r:id="rId29"/>
    <p:sldId id="292" r:id="rId30"/>
    <p:sldId id="295" r:id="rId31"/>
    <p:sldId id="279"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4369" autoAdjust="0"/>
  </p:normalViewPr>
  <p:slideViewPr>
    <p:cSldViewPr>
      <p:cViewPr>
        <p:scale>
          <a:sx n="60" d="100"/>
          <a:sy n="60" d="100"/>
        </p:scale>
        <p:origin x="-1656" y="-138"/>
      </p:cViewPr>
      <p:guideLst>
        <p:guide orient="horz" pos="2160"/>
        <p:guide pos="2880"/>
      </p:guideLst>
    </p:cSldViewPr>
  </p:slideViewPr>
  <p:notesTextViewPr>
    <p:cViewPr>
      <p:scale>
        <a:sx n="1" d="1"/>
        <a:sy n="1" d="1"/>
      </p:scale>
      <p:origin x="0" y="0"/>
    </p:cViewPr>
  </p:notesTextViewPr>
  <p:sorterViewPr>
    <p:cViewPr>
      <p:scale>
        <a:sx n="100" d="100"/>
        <a:sy n="100" d="100"/>
      </p:scale>
      <p:origin x="0" y="24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C03F51B-B293-4740-901A-D051DB0AE5F5}" type="datetimeFigureOut">
              <a:rPr lang="en-US" smtClean="0"/>
              <a:pPr/>
              <a:t>8/8/2015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16C72E3-D176-448F-942B-A320FD38BDA3}" type="slidenum">
              <a:rPr lang="en-US" smtClean="0"/>
              <a:pPr/>
              <a:t>‹#›</a:t>
            </a:fld>
            <a:endParaRPr lang="en-US"/>
          </a:p>
        </p:txBody>
      </p:sp>
    </p:spTree>
    <p:extLst>
      <p:ext uri="{BB962C8B-B14F-4D97-AF65-F5344CB8AC3E}">
        <p14:creationId xmlns:p14="http://schemas.microsoft.com/office/powerpoint/2010/main" xmlns="" val="19013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28BED84-ABA6-47FF-8CDC-17F45E2ABA95}" type="datetimeFigureOut">
              <a:rPr lang="en-US" smtClean="0"/>
              <a:pPr/>
              <a:t>8/8/2015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D699B35-C48C-490C-A17E-16310122832F}" type="slidenum">
              <a:rPr lang="en-US" smtClean="0"/>
              <a:pPr/>
              <a:t>‹#›</a:t>
            </a:fld>
            <a:endParaRPr lang="en-US"/>
          </a:p>
        </p:txBody>
      </p:sp>
    </p:spTree>
    <p:extLst>
      <p:ext uri="{BB962C8B-B14F-4D97-AF65-F5344CB8AC3E}">
        <p14:creationId xmlns:p14="http://schemas.microsoft.com/office/powerpoint/2010/main" xmlns="" val="2890366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Observing police practice through ride-a-longs</a:t>
            </a:r>
            <a:r>
              <a:rPr lang="en-US" baseline="0" dirty="0" smtClean="0"/>
              <a:t> and understanding the policy and practice that defined their interventions gave the organizers credibility with command.  </a:t>
            </a:r>
          </a:p>
          <a:p>
            <a:endParaRPr lang="en-US" baseline="0" dirty="0" smtClean="0"/>
          </a:p>
          <a:p>
            <a:r>
              <a:rPr lang="en-US" baseline="0" dirty="0" smtClean="0"/>
              <a:t>Also understood that shelters and advocates could impact the safety needs of victims but were limited when doing the work in isolation.  The more agencies that intervened, the greater the impact on the problem.  </a:t>
            </a:r>
          </a:p>
          <a:p>
            <a:endParaRPr lang="en-US" baseline="0" dirty="0" smtClean="0"/>
          </a:p>
          <a:p>
            <a:r>
              <a:rPr lang="en-US" baseline="0" dirty="0" smtClean="0"/>
              <a:t>As an advocate, you don’t go into an agency and think you have the credibility to tell them how to do their work.  The solution to any problem around safety or accountability will be discovered in partnership.  Advocates know the experience of women.  Police know the law and can help frame the solution successfully and sustainably within their agency.  </a:t>
            </a:r>
            <a:endParaRPr lang="en-US" dirty="0"/>
          </a:p>
        </p:txBody>
      </p:sp>
      <p:sp>
        <p:nvSpPr>
          <p:cNvPr id="4" name="Slide Number Placeholder 3"/>
          <p:cNvSpPr>
            <a:spLocks noGrp="1"/>
          </p:cNvSpPr>
          <p:nvPr>
            <p:ph type="sldNum" sz="quarter" idx="10"/>
          </p:nvPr>
        </p:nvSpPr>
        <p:spPr/>
        <p:txBody>
          <a:bodyPr/>
          <a:lstStyle/>
          <a:p>
            <a:fld id="{4D699B35-C48C-490C-A17E-16310122832F}" type="slidenum">
              <a:rPr lang="en-US" smtClean="0"/>
              <a:pPr/>
              <a:t>4</a:t>
            </a:fld>
            <a:endParaRPr lang="en-US"/>
          </a:p>
        </p:txBody>
      </p:sp>
    </p:spTree>
    <p:extLst>
      <p:ext uri="{BB962C8B-B14F-4D97-AF65-F5344CB8AC3E}">
        <p14:creationId xmlns:p14="http://schemas.microsoft.com/office/powerpoint/2010/main" xmlns="" val="3427538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Prosecutors</a:t>
            </a:r>
            <a:r>
              <a:rPr lang="en-US" baseline="0" dirty="0" smtClean="0"/>
              <a:t> agreed to prosecute these cases whenever possible and the courts agreed to use a combination of probation and rehabilitation and when necessary, punishment like jail and fines.  </a:t>
            </a:r>
            <a:endParaRPr lang="en-US" dirty="0"/>
          </a:p>
        </p:txBody>
      </p:sp>
      <p:sp>
        <p:nvSpPr>
          <p:cNvPr id="4" name="Slide Number Placeholder 3"/>
          <p:cNvSpPr>
            <a:spLocks noGrp="1"/>
          </p:cNvSpPr>
          <p:nvPr>
            <p:ph type="sldNum" sz="quarter" idx="10"/>
          </p:nvPr>
        </p:nvSpPr>
        <p:spPr/>
        <p:txBody>
          <a:bodyPr/>
          <a:lstStyle/>
          <a:p>
            <a:fld id="{4D699B35-C48C-490C-A17E-16310122832F}" type="slidenum">
              <a:rPr lang="en-US" smtClean="0"/>
              <a:pPr/>
              <a:t>5</a:t>
            </a:fld>
            <a:endParaRPr lang="en-US"/>
          </a:p>
        </p:txBody>
      </p:sp>
    </p:spTree>
    <p:extLst>
      <p:ext uri="{BB962C8B-B14F-4D97-AF65-F5344CB8AC3E}">
        <p14:creationId xmlns:p14="http://schemas.microsoft.com/office/powerpoint/2010/main" xmlns="" val="1200969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699B35-C48C-490C-A17E-16310122832F}" type="slidenum">
              <a:rPr lang="en-US" smtClean="0"/>
              <a:pPr/>
              <a:t>8</a:t>
            </a:fld>
            <a:endParaRPr lang="en-US"/>
          </a:p>
        </p:txBody>
      </p:sp>
    </p:spTree>
    <p:extLst>
      <p:ext uri="{BB962C8B-B14F-4D97-AF65-F5344CB8AC3E}">
        <p14:creationId xmlns:p14="http://schemas.microsoft.com/office/powerpoint/2010/main" xmlns="" val="204249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a:t>
            </a:r>
            <a:r>
              <a:rPr lang="en-US" baseline="0" dirty="0" smtClean="0"/>
              <a:t>n looking at crime from the vantage point of the criminal justice system, it’s about individual cases, probable cause for arrest, beyond a reasonable doubt level of proof or holding offenders accountable as a way to improve community safety.  </a:t>
            </a:r>
          </a:p>
          <a:p>
            <a:r>
              <a:rPr lang="en-US" baseline="0" dirty="0" smtClean="0"/>
              <a:t>The vantage point an advocate brings is how does criminal justice intervention impact victims (ex. safety and autonomy).  They see trends across individual cases and are closely linked to the social problem of battering.  </a:t>
            </a:r>
            <a:endParaRPr lang="en-US" dirty="0"/>
          </a:p>
        </p:txBody>
      </p:sp>
      <p:sp>
        <p:nvSpPr>
          <p:cNvPr id="4" name="Slide Number Placeholder 3"/>
          <p:cNvSpPr>
            <a:spLocks noGrp="1"/>
          </p:cNvSpPr>
          <p:nvPr>
            <p:ph type="sldNum" sz="quarter" idx="10"/>
          </p:nvPr>
        </p:nvSpPr>
        <p:spPr/>
        <p:txBody>
          <a:bodyPr/>
          <a:lstStyle/>
          <a:p>
            <a:fld id="{4D699B35-C48C-490C-A17E-16310122832F}" type="slidenum">
              <a:rPr lang="en-US" smtClean="0"/>
              <a:pPr/>
              <a:t>10</a:t>
            </a:fld>
            <a:endParaRPr lang="en-US"/>
          </a:p>
        </p:txBody>
      </p:sp>
    </p:spTree>
    <p:extLst>
      <p:ext uri="{BB962C8B-B14F-4D97-AF65-F5344CB8AC3E}">
        <p14:creationId xmlns:p14="http://schemas.microsoft.com/office/powerpoint/2010/main" xmlns="" val="2758110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p:txBody>
          <a:bodyPr/>
          <a:lstStyle/>
          <a:p>
            <a:pPr>
              <a:defRPr/>
            </a:pPr>
            <a:fld id="{D93AAC72-9010-4FB9-A87C-7A1508FB275C}" type="slidenum">
              <a:rPr lang="en-US" smtClean="0">
                <a:solidFill>
                  <a:prstClr val="black"/>
                </a:solidFill>
              </a:rPr>
              <a:pPr>
                <a:defRPr/>
              </a:pPr>
              <a:t>15</a:t>
            </a:fld>
            <a:endParaRPr lang="en-US" smtClean="0">
              <a:solidFill>
                <a:prstClr val="black"/>
              </a:solidFill>
            </a:endParaRPr>
          </a:p>
        </p:txBody>
      </p:sp>
      <p:sp>
        <p:nvSpPr>
          <p:cNvPr id="121859" name="Rectangle 2"/>
          <p:cNvSpPr>
            <a:spLocks noGrp="1" noRot="1" noChangeAspect="1" noChangeArrowheads="1" noTextEdit="1"/>
          </p:cNvSpPr>
          <p:nvPr>
            <p:ph type="sldImg"/>
          </p:nvPr>
        </p:nvSpPr>
        <p:spPr>
          <a:xfrm>
            <a:off x="1182688" y="696913"/>
            <a:ext cx="4646612" cy="3484562"/>
          </a:xfrm>
          <a:ln/>
        </p:spPr>
      </p:sp>
      <p:sp>
        <p:nvSpPr>
          <p:cNvPr id="121860" name="Rectangle 3"/>
          <p:cNvSpPr>
            <a:spLocks noGrp="1" noChangeArrowheads="1"/>
          </p:cNvSpPr>
          <p:nvPr>
            <p:ph type="body" idx="1"/>
          </p:nvPr>
        </p:nvSpPr>
        <p:spPr>
          <a:xfrm>
            <a:off x="701040" y="4415790"/>
            <a:ext cx="5609943" cy="4183380"/>
          </a:xfrm>
          <a:solidFill>
            <a:srgbClr val="FFFFFF"/>
          </a:solidFill>
          <a:ln>
            <a:solidFill>
              <a:srgbClr val="000000"/>
            </a:solidFill>
          </a:ln>
        </p:spPr>
        <p:txBody>
          <a:bodyPr lIns="93165" tIns="46582" rIns="93165" bIns="46582"/>
          <a:lstStyle/>
          <a:p>
            <a:pPr eaLnBrk="1" hangingPunct="1"/>
            <a:r>
              <a:rPr lang="en-US" dirty="0" smtClean="0"/>
              <a:t>All institutions organize their workers, and this chart is a way of thinking about all the elements of every job there are. When we revised the probation response to dv cases, we had to learn and understand how the workers were organized to do their job. These 8 methods provide a framework for that process.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p:txBody>
          <a:bodyPr/>
          <a:lstStyle/>
          <a:p>
            <a:pPr>
              <a:defRPr/>
            </a:pPr>
            <a:fld id="{3D7CA9DD-A3F9-494D-AEDC-091C8C954FB7}" type="slidenum">
              <a:rPr lang="en-US" smtClean="0">
                <a:solidFill>
                  <a:prstClr val="black"/>
                </a:solidFill>
              </a:rPr>
              <a:pPr>
                <a:defRPr/>
              </a:pPr>
              <a:t>18</a:t>
            </a:fld>
            <a:endParaRPr lang="en-US" smtClean="0">
              <a:solidFill>
                <a:prstClr val="black"/>
              </a:solidFill>
            </a:endParaRPr>
          </a:p>
        </p:txBody>
      </p:sp>
      <p:sp>
        <p:nvSpPr>
          <p:cNvPr id="132099" name="Rectangle 2"/>
          <p:cNvSpPr>
            <a:spLocks noGrp="1" noRot="1" noChangeAspect="1" noChangeArrowheads="1" noTextEdit="1"/>
          </p:cNvSpPr>
          <p:nvPr>
            <p:ph type="sldImg"/>
          </p:nvPr>
        </p:nvSpPr>
        <p:spPr>
          <a:xfrm>
            <a:off x="1182688" y="696913"/>
            <a:ext cx="4648200" cy="3486150"/>
          </a:xfrm>
          <a:ln/>
        </p:spPr>
      </p:sp>
      <p:sp>
        <p:nvSpPr>
          <p:cNvPr id="132100" name="Rectangle 3"/>
          <p:cNvSpPr>
            <a:spLocks noGrp="1" noChangeArrowheads="1"/>
          </p:cNvSpPr>
          <p:nvPr>
            <p:ph type="body" idx="1"/>
          </p:nvPr>
        </p:nvSpPr>
        <p:spPr>
          <a:xfrm>
            <a:off x="934720" y="4415790"/>
            <a:ext cx="5140960" cy="418338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156" tIns="46577" rIns="93156" bIns="46577"/>
          <a:lstStyle/>
          <a:p>
            <a:pPr eaLnBrk="1" hangingPunct="1"/>
            <a:r>
              <a:rPr lang="en-US" altLang="en-US" dirty="0" smtClean="0"/>
              <a:t>Not having pre-conceived</a:t>
            </a:r>
            <a:r>
              <a:rPr lang="en-US" altLang="en-US" baseline="0" dirty="0" smtClean="0"/>
              <a:t> notions about what the solution is or might be.  </a:t>
            </a:r>
          </a:p>
          <a:p>
            <a:pPr eaLnBrk="1" hangingPunct="1"/>
            <a:endParaRPr lang="en-US" altLang="en-US" baseline="0" dirty="0" smtClean="0"/>
          </a:p>
          <a:p>
            <a:pPr eaLnBrk="1" hangingPunct="1"/>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confusing to us when we hear that someone has “researched” our model</a:t>
            </a:r>
            <a:r>
              <a:rPr lang="en-US" baseline="0" dirty="0" smtClean="0"/>
              <a:t> when it’s our curriculum.  It’s also confusing because it makes no more sense to us to research our curriculum outside of a coordinated response built by our model than it would be to take our police policy alone and implement it without the rest of the response and call it the </a:t>
            </a:r>
            <a:r>
              <a:rPr lang="en-US" baseline="0" dirty="0" err="1" smtClean="0"/>
              <a:t>duluth</a:t>
            </a:r>
            <a:r>
              <a:rPr lang="en-US" baseline="0" dirty="0" smtClean="0"/>
              <a:t> model.  </a:t>
            </a:r>
            <a:endParaRPr lang="en-US" dirty="0"/>
          </a:p>
        </p:txBody>
      </p:sp>
      <p:sp>
        <p:nvSpPr>
          <p:cNvPr id="4" name="Slide Number Placeholder 3"/>
          <p:cNvSpPr>
            <a:spLocks noGrp="1"/>
          </p:cNvSpPr>
          <p:nvPr>
            <p:ph type="sldNum" sz="quarter" idx="10"/>
          </p:nvPr>
        </p:nvSpPr>
        <p:spPr/>
        <p:txBody>
          <a:bodyPr/>
          <a:lstStyle/>
          <a:p>
            <a:fld id="{4D699B35-C48C-490C-A17E-16310122832F}" type="slidenum">
              <a:rPr lang="en-US" smtClean="0"/>
              <a:pPr/>
              <a:t>25</a:t>
            </a:fld>
            <a:endParaRPr lang="en-US"/>
          </a:p>
        </p:txBody>
      </p:sp>
    </p:spTree>
    <p:extLst>
      <p:ext uri="{BB962C8B-B14F-4D97-AF65-F5344CB8AC3E}">
        <p14:creationId xmlns:p14="http://schemas.microsoft.com/office/powerpoint/2010/main" xmlns="" val="1471144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more solution focused as opposed to focusing</a:t>
            </a:r>
            <a:r>
              <a:rPr lang="en-US" baseline="0" dirty="0" smtClean="0"/>
              <a:t> on the problem.  Much more articulate on what the problem was than what the solution looked like.  </a:t>
            </a:r>
            <a:endParaRPr lang="en-US" dirty="0"/>
          </a:p>
        </p:txBody>
      </p:sp>
      <p:sp>
        <p:nvSpPr>
          <p:cNvPr id="4" name="Slide Number Placeholder 3"/>
          <p:cNvSpPr>
            <a:spLocks noGrp="1"/>
          </p:cNvSpPr>
          <p:nvPr>
            <p:ph type="sldNum" sz="quarter" idx="10"/>
          </p:nvPr>
        </p:nvSpPr>
        <p:spPr/>
        <p:txBody>
          <a:bodyPr/>
          <a:lstStyle/>
          <a:p>
            <a:fld id="{4D699B35-C48C-490C-A17E-16310122832F}" type="slidenum">
              <a:rPr lang="en-US" smtClean="0"/>
              <a:pPr/>
              <a:t>26</a:t>
            </a:fld>
            <a:endParaRPr lang="en-US"/>
          </a:p>
        </p:txBody>
      </p:sp>
    </p:spTree>
    <p:extLst>
      <p:ext uri="{BB962C8B-B14F-4D97-AF65-F5344CB8AC3E}">
        <p14:creationId xmlns:p14="http://schemas.microsoft.com/office/powerpoint/2010/main" xmlns="" val="986449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A28188C7-B9FB-4AC6-935D-3058CFF29801}" type="slidenum">
              <a:rPr lang="en-US" altLang="en-US" smtClean="0">
                <a:latin typeface="Arial" charset="0"/>
              </a:rPr>
              <a:pPr/>
              <a:t>30</a:t>
            </a:fld>
            <a:endParaRPr lang="en-US" altLang="en-US" smtClean="0">
              <a:latin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altLang="en-US" smtClean="0"/>
              <a:t>Prior arrest – multi-state study of over 3000 arrests found that one prior arrest made it 7 times more likely for him to reoffend.   </a:t>
            </a:r>
          </a:p>
          <a:p>
            <a:pPr eaLnBrk="1" hangingPunct="1"/>
            <a:r>
              <a:rPr lang="en-US" altLang="en-US" smtClean="0"/>
              <a:t>Warrant was a better predictor of assault than a prior conviction for domestic assault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3195490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228406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
        <p:nvSpPr>
          <p:cNvPr id="20" name="TextBox 19"/>
          <p:cNvSpPr txBox="1"/>
          <p:nvPr/>
        </p:nvSpPr>
        <p:spPr>
          <a:xfrm>
            <a:off x="406403" y="790378"/>
            <a:ext cx="457200" cy="584776"/>
          </a:xfrm>
          <a:prstGeom prst="rect">
            <a:avLst/>
          </a:prstGeom>
        </p:spPr>
        <p:txBody>
          <a:bodyPr vert="horz" lIns="91440" tIns="45720" rIns="91440" bIns="45720" rtlCol="0" anchor="ctr">
            <a:noAutofit/>
          </a:bodyPr>
          <a:lstStyle/>
          <a:p>
            <a:r>
              <a:rPr lang="en-US" sz="8000" dirty="0">
                <a:ln w="3175" cmpd="sng">
                  <a:noFill/>
                </a:ln>
                <a:solidFill>
                  <a:srgbClr val="90C226"/>
                </a:solidFill>
                <a:latin typeface="Arial"/>
              </a:rPr>
              <a:t>“</a:t>
            </a:r>
          </a:p>
        </p:txBody>
      </p:sp>
      <p:sp>
        <p:nvSpPr>
          <p:cNvPr id="22" name="TextBox 21"/>
          <p:cNvSpPr txBox="1"/>
          <p:nvPr/>
        </p:nvSpPr>
        <p:spPr>
          <a:xfrm>
            <a:off x="6669758" y="2886556"/>
            <a:ext cx="457200" cy="584776"/>
          </a:xfrm>
          <a:prstGeom prst="rect">
            <a:avLst/>
          </a:prstGeom>
        </p:spPr>
        <p:txBody>
          <a:bodyPr vert="horz" lIns="91440" tIns="45720" rIns="91440" bIns="45720" rtlCol="0" anchor="ctr">
            <a:noAutofit/>
          </a:bodyPr>
          <a:lstStyle/>
          <a:p>
            <a:r>
              <a:rPr lang="en-US" sz="8000" dirty="0">
                <a:ln w="3175" cmpd="sng">
                  <a:noFill/>
                </a:ln>
                <a:solidFill>
                  <a:srgbClr val="90C226"/>
                </a:solidFill>
                <a:latin typeface="Arial"/>
              </a:rPr>
              <a:t>”</a:t>
            </a:r>
          </a:p>
        </p:txBody>
      </p:sp>
    </p:spTree>
    <p:extLst>
      <p:ext uri="{BB962C8B-B14F-4D97-AF65-F5344CB8AC3E}">
        <p14:creationId xmlns:p14="http://schemas.microsoft.com/office/powerpoint/2010/main" xmlns="" val="2516200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1876846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
        <p:nvSpPr>
          <p:cNvPr id="24" name="TextBox 23"/>
          <p:cNvSpPr txBox="1"/>
          <p:nvPr/>
        </p:nvSpPr>
        <p:spPr>
          <a:xfrm>
            <a:off x="406403" y="790378"/>
            <a:ext cx="457200" cy="584776"/>
          </a:xfrm>
          <a:prstGeom prst="rect">
            <a:avLst/>
          </a:prstGeom>
        </p:spPr>
        <p:txBody>
          <a:bodyPr vert="horz" lIns="91440" tIns="45720" rIns="91440" bIns="45720" rtlCol="0" anchor="ctr">
            <a:noAutofit/>
          </a:bodyPr>
          <a:lstStyle/>
          <a:p>
            <a:r>
              <a:rPr lang="en-US" sz="8000" dirty="0">
                <a:ln w="3175" cmpd="sng">
                  <a:noFill/>
                </a:ln>
                <a:solidFill>
                  <a:srgbClr val="90C226"/>
                </a:solidFill>
                <a:latin typeface="Arial"/>
              </a:rPr>
              <a:t>“</a:t>
            </a:r>
          </a:p>
        </p:txBody>
      </p:sp>
      <p:sp>
        <p:nvSpPr>
          <p:cNvPr id="25" name="TextBox 24"/>
          <p:cNvSpPr txBox="1"/>
          <p:nvPr/>
        </p:nvSpPr>
        <p:spPr>
          <a:xfrm>
            <a:off x="6669758" y="2886556"/>
            <a:ext cx="457200" cy="584776"/>
          </a:xfrm>
          <a:prstGeom prst="rect">
            <a:avLst/>
          </a:prstGeom>
        </p:spPr>
        <p:txBody>
          <a:bodyPr vert="horz" lIns="91440" tIns="45720" rIns="91440" bIns="45720" rtlCol="0" anchor="ctr">
            <a:noAutofit/>
          </a:bodyPr>
          <a:lstStyle/>
          <a:p>
            <a:r>
              <a:rPr lang="en-US" sz="8000" dirty="0">
                <a:ln w="3175" cmpd="sng">
                  <a:noFill/>
                </a:ln>
                <a:solidFill>
                  <a:srgbClr val="90C226"/>
                </a:solidFill>
                <a:latin typeface="Arial"/>
              </a:rPr>
              <a:t>”</a:t>
            </a:r>
          </a:p>
        </p:txBody>
      </p:sp>
    </p:spTree>
    <p:extLst>
      <p:ext uri="{BB962C8B-B14F-4D97-AF65-F5344CB8AC3E}">
        <p14:creationId xmlns:p14="http://schemas.microsoft.com/office/powerpoint/2010/main" xmlns="" val="1098355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4050931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1856908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279151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1637513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2390187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364865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3302992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683357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4082924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378730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1594795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F81EE5-4EE1-4EBE-87FF-B1696C394C3C}" type="datetimeFigureOut">
              <a:rPr lang="en-US" smtClean="0">
                <a:solidFill>
                  <a:prstClr val="white">
                    <a:tint val="75000"/>
                  </a:prstClr>
                </a:solidFill>
              </a:rPr>
              <a:pPr/>
              <a:t>8/8/2015</a:t>
            </a:fld>
            <a:endParaRPr lang="en-US">
              <a:solidFill>
                <a:prstClr val="white">
                  <a:tint val="75000"/>
                </a:prstClr>
              </a:solidFill>
            </a:endParaRPr>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900">
                <a:solidFill>
                  <a:schemeClr val="accent1"/>
                </a:solidFill>
              </a:defRPr>
            </a:lvl1pPr>
          </a:lstStyle>
          <a:p>
            <a:fld id="{E45282D4-548E-4E70-A8D2-60609D4A563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34567877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theduluthmodel.org/" TargetMode="Externa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hyperlink" Target="http://www.praxisinternational.org/" TargetMode="External"/><Relationship Id="rId5" Type="http://schemas.openxmlformats.org/officeDocument/2006/relationships/hyperlink" Target="http://www.bwjp.org/" TargetMode="External"/><Relationship Id="rId4" Type="http://schemas.openxmlformats.org/officeDocument/2006/relationships/hyperlink" Target="http://www.dvturningpoints.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1066800"/>
            <a:ext cx="7048500" cy="1646302"/>
          </a:xfrm>
        </p:spPr>
        <p:txBody>
          <a:bodyPr/>
          <a:lstStyle/>
          <a:p>
            <a:pPr algn="ctr"/>
            <a:r>
              <a:rPr lang="en-US" sz="3600" dirty="0" smtClean="0"/>
              <a:t>The Duluth Model, Coordinated Community Response and Men’s Nonviolence Program</a:t>
            </a:r>
            <a:endParaRPr lang="en-US" sz="3600" dirty="0"/>
          </a:p>
        </p:txBody>
      </p:sp>
      <p:sp>
        <p:nvSpPr>
          <p:cNvPr id="3" name="Subtitle 2"/>
          <p:cNvSpPr>
            <a:spLocks noGrp="1"/>
          </p:cNvSpPr>
          <p:nvPr>
            <p:ph type="subTitle" idx="1"/>
          </p:nvPr>
        </p:nvSpPr>
        <p:spPr>
          <a:xfrm>
            <a:off x="857250" y="2895603"/>
            <a:ext cx="6629400" cy="1642535"/>
          </a:xfrm>
        </p:spPr>
        <p:txBody>
          <a:bodyPr>
            <a:noAutofit/>
          </a:bodyPr>
          <a:lstStyle/>
          <a:p>
            <a:pPr algn="ctr"/>
            <a:endParaRPr lang="en-US" sz="2400" dirty="0"/>
          </a:p>
          <a:p>
            <a:pPr algn="ctr"/>
            <a:r>
              <a:rPr lang="en-US" sz="2400" dirty="0" smtClean="0"/>
              <a:t>Scott Miller </a:t>
            </a:r>
          </a:p>
          <a:p>
            <a:pPr algn="ctr"/>
            <a:r>
              <a:rPr lang="en-US" sz="2400" dirty="0" smtClean="0"/>
              <a:t>Domestic </a:t>
            </a:r>
            <a:r>
              <a:rPr lang="en-US" sz="2400" dirty="0"/>
              <a:t>Abuse Intervention Programs (DAIP)</a:t>
            </a:r>
          </a:p>
        </p:txBody>
      </p:sp>
    </p:spTree>
    <p:custDataLst>
      <p:tags r:id="rId1"/>
    </p:custDataLst>
    <p:extLst>
      <p:ext uri="{BB962C8B-B14F-4D97-AF65-F5344CB8AC3E}">
        <p14:creationId xmlns:p14="http://schemas.microsoft.com/office/powerpoint/2010/main" xmlns="" val="1102392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t>The Duluth Model: </a:t>
            </a:r>
            <a:br>
              <a:rPr lang="en-US" sz="3000" dirty="0" smtClean="0"/>
            </a:br>
            <a:r>
              <a:rPr lang="en-US" sz="3000" dirty="0" smtClean="0"/>
              <a:t>The Importance of Advocacy and Victim Input</a:t>
            </a:r>
            <a:endParaRPr lang="en-US" sz="3000" dirty="0"/>
          </a:p>
        </p:txBody>
      </p:sp>
      <p:sp>
        <p:nvSpPr>
          <p:cNvPr id="3" name="Content Placeholder 2"/>
          <p:cNvSpPr>
            <a:spLocks noGrp="1"/>
          </p:cNvSpPr>
          <p:nvPr>
            <p:ph idx="1"/>
          </p:nvPr>
        </p:nvSpPr>
        <p:spPr>
          <a:xfrm>
            <a:off x="508001" y="2160590"/>
            <a:ext cx="6447501" cy="4316410"/>
          </a:xfrm>
        </p:spPr>
        <p:txBody>
          <a:bodyPr>
            <a:normAutofit/>
          </a:bodyPr>
          <a:lstStyle/>
          <a:p>
            <a:pPr marL="0" indent="0">
              <a:buNone/>
            </a:pPr>
            <a:r>
              <a:rPr lang="en-US" sz="2400" dirty="0" smtClean="0"/>
              <a:t>The Duluth Model provides communities with an approach to coordinating a response to domestic violence.</a:t>
            </a:r>
          </a:p>
          <a:p>
            <a:pPr marL="0" indent="0">
              <a:buNone/>
            </a:pPr>
            <a:endParaRPr lang="en-US" sz="800" dirty="0" smtClean="0"/>
          </a:p>
          <a:p>
            <a:pPr marL="0" indent="0">
              <a:buNone/>
            </a:pPr>
            <a:r>
              <a:rPr lang="en-US" dirty="0" smtClean="0"/>
              <a:t>A process that places the needs of victims at the center of a community’s coordinated response.</a:t>
            </a:r>
          </a:p>
          <a:p>
            <a:r>
              <a:rPr lang="en-US" dirty="0" smtClean="0"/>
              <a:t>Advocates have a central role in all coordinating efforts</a:t>
            </a:r>
          </a:p>
          <a:p>
            <a:r>
              <a:rPr lang="en-US" dirty="0" smtClean="0"/>
              <a:t>Victim input on identifying gaps, intervention design and implementation is necessary (focus groups or advisory teams)</a:t>
            </a:r>
          </a:p>
          <a:p>
            <a:r>
              <a:rPr lang="en-US" dirty="0" smtClean="0"/>
              <a:t>Interventions prioritize victim safety over offender accountability</a:t>
            </a:r>
          </a:p>
          <a:p>
            <a:endParaRPr lang="en-US" dirty="0"/>
          </a:p>
        </p:txBody>
      </p:sp>
    </p:spTree>
    <p:extLst>
      <p:ext uri="{BB962C8B-B14F-4D97-AF65-F5344CB8AC3E}">
        <p14:creationId xmlns:p14="http://schemas.microsoft.com/office/powerpoint/2010/main" xmlns="" val="1271362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Duluth Model: </a:t>
            </a:r>
            <a:br>
              <a:rPr lang="en-US" dirty="0"/>
            </a:br>
            <a:r>
              <a:rPr lang="en-US" dirty="0" smtClean="0"/>
              <a:t>Principles</a:t>
            </a:r>
            <a:endParaRPr lang="en-US" dirty="0"/>
          </a:p>
        </p:txBody>
      </p:sp>
      <p:sp>
        <p:nvSpPr>
          <p:cNvPr id="3" name="Content Placeholder 2"/>
          <p:cNvSpPr>
            <a:spLocks noGrp="1"/>
          </p:cNvSpPr>
          <p:nvPr>
            <p:ph idx="1"/>
          </p:nvPr>
        </p:nvSpPr>
        <p:spPr>
          <a:xfrm>
            <a:off x="508001" y="1905000"/>
            <a:ext cx="6447501" cy="4343400"/>
          </a:xfrm>
        </p:spPr>
        <p:txBody>
          <a:bodyPr/>
          <a:lstStyle/>
          <a:p>
            <a:pPr marL="0" indent="0">
              <a:buNone/>
            </a:pPr>
            <a:r>
              <a:rPr lang="en-US" sz="2000" dirty="0" smtClean="0"/>
              <a:t>A process that utilizes a consistent set of principles and a shared understanding of battering into each intervention.</a:t>
            </a:r>
          </a:p>
          <a:p>
            <a:pPr marL="0" indent="0">
              <a:buNone/>
            </a:pPr>
            <a:r>
              <a:rPr lang="en-US" sz="2000" dirty="0" smtClean="0"/>
              <a:t>Six Blueprint for Safety Principles:</a:t>
            </a:r>
          </a:p>
          <a:p>
            <a:pPr lvl="0">
              <a:spcBef>
                <a:spcPts val="0"/>
              </a:spcBef>
              <a:buFont typeface="Symbol"/>
              <a:buChar char=""/>
            </a:pPr>
            <a:r>
              <a:rPr lang="en-US" sz="2000" dirty="0">
                <a:latin typeface="Calibri"/>
                <a:ea typeface="Calibri"/>
                <a:cs typeface="Times New Roman"/>
              </a:rPr>
              <a:t>Adherence to an interagency approach</a:t>
            </a:r>
          </a:p>
          <a:p>
            <a:pPr lvl="0">
              <a:spcBef>
                <a:spcPts val="0"/>
              </a:spcBef>
              <a:buFont typeface="Symbol"/>
              <a:buChar char=""/>
            </a:pPr>
            <a:r>
              <a:rPr lang="en-US" sz="2000" dirty="0">
                <a:latin typeface="Calibri"/>
                <a:ea typeface="Calibri"/>
                <a:cs typeface="Times New Roman"/>
              </a:rPr>
              <a:t>Attention to context and severity of the violence</a:t>
            </a:r>
          </a:p>
          <a:p>
            <a:pPr lvl="0">
              <a:spcBef>
                <a:spcPts val="0"/>
              </a:spcBef>
              <a:buFont typeface="Symbol"/>
              <a:buChar char=""/>
            </a:pPr>
            <a:r>
              <a:rPr lang="en-US" sz="2000" dirty="0">
                <a:latin typeface="Calibri"/>
                <a:ea typeface="Calibri"/>
                <a:cs typeface="Times New Roman"/>
              </a:rPr>
              <a:t>Recognition of domestic violence as a patterned crime requiring continuing engagement</a:t>
            </a:r>
          </a:p>
          <a:p>
            <a:pPr lvl="0">
              <a:spcBef>
                <a:spcPts val="0"/>
              </a:spcBef>
              <a:buFont typeface="Symbol"/>
              <a:buChar char=""/>
            </a:pPr>
            <a:r>
              <a:rPr lang="en-US" sz="2000" dirty="0">
                <a:latin typeface="Calibri"/>
                <a:ea typeface="Calibri"/>
                <a:cs typeface="Times New Roman"/>
              </a:rPr>
              <a:t>Providing swift and sure consequences</a:t>
            </a:r>
          </a:p>
          <a:p>
            <a:pPr lvl="0">
              <a:spcBef>
                <a:spcPts val="0"/>
              </a:spcBef>
              <a:buFont typeface="Symbol"/>
              <a:buChar char=""/>
            </a:pPr>
            <a:r>
              <a:rPr lang="en-US" sz="2000" dirty="0">
                <a:latin typeface="Calibri"/>
                <a:ea typeface="Calibri"/>
                <a:cs typeface="Times New Roman"/>
              </a:rPr>
              <a:t>Sending messages of help and accountability</a:t>
            </a:r>
          </a:p>
          <a:p>
            <a:pPr lvl="0">
              <a:spcBef>
                <a:spcPts val="0"/>
              </a:spcBef>
              <a:buFont typeface="Symbol"/>
              <a:buChar char=""/>
            </a:pPr>
            <a:r>
              <a:rPr lang="en-US" sz="2000" dirty="0">
                <a:latin typeface="Calibri"/>
                <a:ea typeface="Calibri"/>
                <a:cs typeface="Times New Roman"/>
              </a:rPr>
              <a:t>Reducing unintended consequences and disparity of </a:t>
            </a:r>
            <a:r>
              <a:rPr lang="en-US" sz="2000" dirty="0" smtClean="0">
                <a:latin typeface="Calibri"/>
                <a:ea typeface="Calibri"/>
                <a:cs typeface="Times New Roman"/>
              </a:rPr>
              <a:t>impact</a:t>
            </a:r>
          </a:p>
          <a:p>
            <a:pPr marL="0" lvl="0" indent="0">
              <a:spcBef>
                <a:spcPts val="0"/>
              </a:spcBef>
              <a:buNone/>
            </a:pPr>
            <a:r>
              <a:rPr lang="en-US" sz="1200" i="1" dirty="0" smtClean="0">
                <a:latin typeface="Calibri"/>
                <a:ea typeface="Calibri"/>
                <a:cs typeface="Times New Roman"/>
              </a:rPr>
              <a:t>www.praxisinternational.org</a:t>
            </a:r>
            <a:endParaRPr lang="en-US" sz="1200" i="1" dirty="0">
              <a:latin typeface="Calibri"/>
              <a:ea typeface="Calibri"/>
              <a:cs typeface="Times New Roman"/>
            </a:endParaRP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 val="2985204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0C226"/>
                </a:solidFill>
              </a:rPr>
              <a:t>The Duluth Model: </a:t>
            </a:r>
            <a:br>
              <a:rPr lang="en-US" dirty="0">
                <a:solidFill>
                  <a:srgbClr val="90C226"/>
                </a:solidFill>
              </a:rPr>
            </a:br>
            <a:r>
              <a:rPr lang="en-US" dirty="0" smtClean="0">
                <a:solidFill>
                  <a:srgbClr val="90C226"/>
                </a:solidFill>
              </a:rPr>
              <a:t>A Shared Understanding </a:t>
            </a:r>
            <a:endParaRPr lang="en-US" dirty="0"/>
          </a:p>
        </p:txBody>
      </p:sp>
      <p:sp>
        <p:nvSpPr>
          <p:cNvPr id="3" name="Content Placeholder 2"/>
          <p:cNvSpPr>
            <a:spLocks noGrp="1"/>
          </p:cNvSpPr>
          <p:nvPr>
            <p:ph idx="1"/>
          </p:nvPr>
        </p:nvSpPr>
        <p:spPr>
          <a:xfrm>
            <a:off x="508001" y="2160590"/>
            <a:ext cx="6447501" cy="4164010"/>
          </a:xfrm>
        </p:spPr>
        <p:txBody>
          <a:bodyPr>
            <a:normAutofit fontScale="55000" lnSpcReduction="20000"/>
          </a:bodyPr>
          <a:lstStyle/>
          <a:p>
            <a:pPr marL="338138" lvl="0" indent="-338138" defTabSz="914400" fontAlgn="base">
              <a:spcBef>
                <a:spcPct val="20000"/>
              </a:spcBef>
              <a:spcAft>
                <a:spcPct val="0"/>
              </a:spcAft>
              <a:buClr>
                <a:srgbClr val="00CCFF"/>
              </a:buClr>
              <a:buSzPct val="65000"/>
              <a:buNone/>
              <a:defRPr/>
            </a:pPr>
            <a:endParaRPr lang="en-US" sz="2800" kern="0" dirty="0">
              <a:solidFill>
                <a:srgbClr val="FFFFFF"/>
              </a:solidFill>
              <a:effectLst>
                <a:outerShdw blurRad="38100" dist="38100" dir="2700000" algn="tl">
                  <a:srgbClr val="000000"/>
                </a:outerShdw>
              </a:effectLst>
              <a:latin typeface="Tahoma"/>
            </a:endParaRPr>
          </a:p>
          <a:p>
            <a:pPr defTabSz="914400" fontAlgn="base">
              <a:spcBef>
                <a:spcPct val="20000"/>
              </a:spcBef>
              <a:spcAft>
                <a:spcPct val="0"/>
              </a:spcAft>
              <a:buClr>
                <a:srgbClr val="92D050"/>
              </a:buClr>
              <a:buSzPct val="65000"/>
              <a:defRPr/>
            </a:pPr>
            <a:r>
              <a:rPr lang="en-US" sz="3600" kern="0" dirty="0" smtClean="0">
                <a:solidFill>
                  <a:srgbClr val="FFFFFF"/>
                </a:solidFill>
                <a:effectLst>
                  <a:outerShdw blurRad="38100" dist="38100" dir="2700000" algn="tl">
                    <a:srgbClr val="000000"/>
                  </a:outerShdw>
                </a:effectLst>
                <a:latin typeface="Tahoma"/>
              </a:rPr>
              <a:t>There are three types of domestic violence: battering, resistive and non-battering violence.</a:t>
            </a:r>
            <a:endParaRPr lang="en-US" sz="3600" kern="0" dirty="0">
              <a:solidFill>
                <a:srgbClr val="FFFFFF"/>
              </a:solidFill>
              <a:effectLst>
                <a:outerShdw blurRad="38100" dist="38100" dir="2700000" algn="tl">
                  <a:srgbClr val="000000"/>
                </a:outerShdw>
              </a:effectLst>
              <a:latin typeface="Tahoma"/>
            </a:endParaRPr>
          </a:p>
          <a:p>
            <a:pPr defTabSz="914400" fontAlgn="base">
              <a:spcBef>
                <a:spcPct val="20000"/>
              </a:spcBef>
              <a:spcAft>
                <a:spcPct val="0"/>
              </a:spcAft>
              <a:buClr>
                <a:srgbClr val="92D050"/>
              </a:buClr>
              <a:buSzPct val="65000"/>
              <a:defRPr/>
            </a:pPr>
            <a:endParaRPr lang="en-US" sz="3600" kern="0" dirty="0">
              <a:solidFill>
                <a:srgbClr val="FFFFFF"/>
              </a:solidFill>
              <a:effectLst>
                <a:outerShdw blurRad="38100" dist="38100" dir="2700000" algn="tl">
                  <a:srgbClr val="000000"/>
                </a:outerShdw>
              </a:effectLst>
              <a:latin typeface="Tahoma"/>
            </a:endParaRPr>
          </a:p>
          <a:p>
            <a:pPr defTabSz="914400" fontAlgn="base">
              <a:spcBef>
                <a:spcPct val="20000"/>
              </a:spcBef>
              <a:spcAft>
                <a:spcPct val="0"/>
              </a:spcAft>
              <a:buClr>
                <a:srgbClr val="92D050"/>
              </a:buClr>
              <a:buSzPct val="65000"/>
              <a:defRPr/>
            </a:pPr>
            <a:r>
              <a:rPr lang="en-US" sz="3600" kern="0" dirty="0">
                <a:solidFill>
                  <a:srgbClr val="FFFFFF"/>
                </a:solidFill>
                <a:effectLst>
                  <a:outerShdw blurRad="38100" dist="38100" dir="2700000" algn="tl">
                    <a:srgbClr val="000000"/>
                  </a:outerShdw>
                </a:effectLst>
                <a:latin typeface="Tahoma"/>
              </a:rPr>
              <a:t>The power of the state should be restricted to controlling the illegal activity of the </a:t>
            </a:r>
            <a:r>
              <a:rPr lang="en-US" sz="3600" kern="0" dirty="0" smtClean="0">
                <a:solidFill>
                  <a:srgbClr val="FFFFFF"/>
                </a:solidFill>
                <a:effectLst>
                  <a:outerShdw blurRad="38100" dist="38100" dir="2700000" algn="tl">
                    <a:srgbClr val="000000"/>
                  </a:outerShdw>
                </a:effectLst>
                <a:latin typeface="Tahoma"/>
              </a:rPr>
              <a:t>offender.</a:t>
            </a:r>
            <a:endParaRPr lang="en-US" sz="3600" kern="0" dirty="0">
              <a:solidFill>
                <a:srgbClr val="FFFFFF"/>
              </a:solidFill>
              <a:effectLst>
                <a:outerShdw blurRad="38100" dist="38100" dir="2700000" algn="tl">
                  <a:srgbClr val="000000"/>
                </a:outerShdw>
              </a:effectLst>
              <a:latin typeface="Tahoma"/>
            </a:endParaRPr>
          </a:p>
          <a:p>
            <a:pPr defTabSz="914400" fontAlgn="base">
              <a:spcBef>
                <a:spcPct val="20000"/>
              </a:spcBef>
              <a:spcAft>
                <a:spcPct val="0"/>
              </a:spcAft>
              <a:buClr>
                <a:srgbClr val="92D050"/>
              </a:buClr>
              <a:buSzPct val="65000"/>
              <a:defRPr/>
            </a:pPr>
            <a:endParaRPr lang="en-US" sz="3600" kern="0" dirty="0">
              <a:solidFill>
                <a:srgbClr val="FFFFFF"/>
              </a:solidFill>
              <a:effectLst>
                <a:outerShdw blurRad="38100" dist="38100" dir="2700000" algn="tl">
                  <a:srgbClr val="000000"/>
                </a:outerShdw>
              </a:effectLst>
              <a:latin typeface="Tahoma"/>
            </a:endParaRPr>
          </a:p>
          <a:p>
            <a:pPr defTabSz="914400" fontAlgn="base">
              <a:spcBef>
                <a:spcPct val="20000"/>
              </a:spcBef>
              <a:spcAft>
                <a:spcPct val="0"/>
              </a:spcAft>
              <a:buClr>
                <a:srgbClr val="92D050"/>
              </a:buClr>
              <a:buSzPct val="65000"/>
              <a:defRPr/>
            </a:pPr>
            <a:r>
              <a:rPr lang="en-US" sz="3600" kern="0" dirty="0">
                <a:solidFill>
                  <a:srgbClr val="FFFFFF"/>
                </a:solidFill>
                <a:effectLst>
                  <a:outerShdw blurRad="38100" dist="38100" dir="2700000" algn="tl">
                    <a:srgbClr val="000000"/>
                  </a:outerShdw>
                </a:effectLst>
                <a:latin typeface="Tahoma"/>
              </a:rPr>
              <a:t>Victims are rarely free to cooperate with the system to hold offenders </a:t>
            </a:r>
            <a:r>
              <a:rPr lang="en-US" sz="3600" kern="0" dirty="0" smtClean="0">
                <a:solidFill>
                  <a:srgbClr val="FFFFFF"/>
                </a:solidFill>
                <a:effectLst>
                  <a:outerShdw blurRad="38100" dist="38100" dir="2700000" algn="tl">
                    <a:srgbClr val="000000"/>
                  </a:outerShdw>
                </a:effectLst>
                <a:latin typeface="Tahoma"/>
              </a:rPr>
              <a:t>accountable.</a:t>
            </a:r>
            <a:endParaRPr lang="en-US" sz="3600" kern="0" dirty="0">
              <a:solidFill>
                <a:srgbClr val="FFFFFF"/>
              </a:solidFill>
              <a:effectLst>
                <a:outerShdw blurRad="38100" dist="38100" dir="2700000" algn="tl">
                  <a:srgbClr val="000000"/>
                </a:outerShdw>
              </a:effectLst>
              <a:latin typeface="Tahoma"/>
            </a:endParaRPr>
          </a:p>
          <a:p>
            <a:pPr defTabSz="914400" fontAlgn="base">
              <a:spcBef>
                <a:spcPct val="20000"/>
              </a:spcBef>
              <a:spcAft>
                <a:spcPct val="0"/>
              </a:spcAft>
              <a:buClr>
                <a:srgbClr val="92D050"/>
              </a:buClr>
              <a:buSzPct val="65000"/>
              <a:defRPr/>
            </a:pPr>
            <a:endParaRPr lang="en-US" sz="3600" kern="0" dirty="0">
              <a:solidFill>
                <a:srgbClr val="FFFFFF"/>
              </a:solidFill>
              <a:effectLst>
                <a:outerShdw blurRad="38100" dist="38100" dir="2700000" algn="tl">
                  <a:srgbClr val="000000"/>
                </a:outerShdw>
              </a:effectLst>
              <a:latin typeface="Tahoma"/>
            </a:endParaRPr>
          </a:p>
          <a:p>
            <a:pPr defTabSz="914400" fontAlgn="base">
              <a:spcBef>
                <a:spcPct val="20000"/>
              </a:spcBef>
              <a:spcAft>
                <a:spcPct val="0"/>
              </a:spcAft>
              <a:buClr>
                <a:srgbClr val="92D050"/>
              </a:buClr>
              <a:buSzPct val="65000"/>
              <a:defRPr/>
            </a:pPr>
            <a:r>
              <a:rPr lang="en-US" sz="3600" kern="0" dirty="0">
                <a:solidFill>
                  <a:srgbClr val="FFFFFF"/>
                </a:solidFill>
                <a:effectLst>
                  <a:outerShdw blurRad="38100" dist="38100" dir="2700000" algn="tl">
                    <a:srgbClr val="000000"/>
                  </a:outerShdw>
                </a:effectLst>
                <a:latin typeface="Tahoma"/>
              </a:rPr>
              <a:t>Account for power differences between victim and </a:t>
            </a:r>
            <a:r>
              <a:rPr lang="en-US" sz="3600" kern="0" dirty="0" smtClean="0">
                <a:solidFill>
                  <a:srgbClr val="FFFFFF"/>
                </a:solidFill>
                <a:effectLst>
                  <a:outerShdw blurRad="38100" dist="38100" dir="2700000" algn="tl">
                    <a:srgbClr val="000000"/>
                  </a:outerShdw>
                </a:effectLst>
                <a:latin typeface="Tahoma"/>
              </a:rPr>
              <a:t>offender.</a:t>
            </a:r>
          </a:p>
          <a:p>
            <a:pPr marL="0" indent="0" defTabSz="914400" fontAlgn="base">
              <a:spcBef>
                <a:spcPct val="20000"/>
              </a:spcBef>
              <a:spcAft>
                <a:spcPct val="0"/>
              </a:spcAft>
              <a:buClr>
                <a:srgbClr val="92D050"/>
              </a:buClr>
              <a:buSzPct val="65000"/>
              <a:buNone/>
              <a:defRPr/>
            </a:pPr>
            <a:endParaRPr lang="en-US" sz="3600" kern="0" dirty="0" smtClean="0">
              <a:solidFill>
                <a:srgbClr val="FFFFFF"/>
              </a:solidFill>
              <a:effectLst>
                <a:outerShdw blurRad="38100" dist="38100" dir="2700000" algn="tl">
                  <a:srgbClr val="000000"/>
                </a:outerShdw>
              </a:effectLst>
              <a:latin typeface="Tahoma"/>
            </a:endParaRPr>
          </a:p>
          <a:p>
            <a:pPr defTabSz="914400" fontAlgn="base">
              <a:spcBef>
                <a:spcPct val="20000"/>
              </a:spcBef>
              <a:spcAft>
                <a:spcPct val="0"/>
              </a:spcAft>
              <a:buClr>
                <a:srgbClr val="92D050"/>
              </a:buClr>
              <a:buSzPct val="65000"/>
              <a:defRPr/>
            </a:pPr>
            <a:r>
              <a:rPr lang="en-US" sz="3600" kern="0" dirty="0" smtClean="0">
                <a:solidFill>
                  <a:srgbClr val="FFFFFF"/>
                </a:solidFill>
                <a:effectLst>
                  <a:outerShdw blurRad="38100" dist="38100" dir="2700000" algn="tl">
                    <a:srgbClr val="000000"/>
                  </a:outerShdw>
                </a:effectLst>
                <a:latin typeface="Tahoma"/>
              </a:rPr>
              <a:t>Batterers are responsible for stopping their violence.</a:t>
            </a:r>
            <a:endParaRPr lang="en-US" sz="3600" kern="0" dirty="0">
              <a:solidFill>
                <a:srgbClr val="FFFFFF"/>
              </a:solidFill>
              <a:effectLst>
                <a:outerShdw blurRad="38100" dist="38100" dir="2700000" algn="tl">
                  <a:srgbClr val="000000"/>
                </a:outerShdw>
              </a:effectLst>
              <a:latin typeface="Tahoma"/>
            </a:endParaRPr>
          </a:p>
          <a:p>
            <a:pPr marL="0" indent="0">
              <a:buNone/>
            </a:pPr>
            <a:endParaRPr lang="en-US" dirty="0"/>
          </a:p>
        </p:txBody>
      </p:sp>
    </p:spTree>
    <p:extLst>
      <p:ext uri="{BB962C8B-B14F-4D97-AF65-F5344CB8AC3E}">
        <p14:creationId xmlns:p14="http://schemas.microsoft.com/office/powerpoint/2010/main" xmlns="" val="1806859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Coordinated Community Response</a:t>
            </a:r>
            <a:endParaRPr lang="en-US" sz="4400" dirty="0"/>
          </a:p>
        </p:txBody>
      </p:sp>
      <p:sp>
        <p:nvSpPr>
          <p:cNvPr id="3" name="Content Placeholder 2"/>
          <p:cNvSpPr>
            <a:spLocks noGrp="1"/>
          </p:cNvSpPr>
          <p:nvPr>
            <p:ph idx="1"/>
          </p:nvPr>
        </p:nvSpPr>
        <p:spPr/>
        <p:txBody>
          <a:bodyPr>
            <a:normAutofit fontScale="92500" lnSpcReduction="20000"/>
          </a:bodyPr>
          <a:lstStyle/>
          <a:p>
            <a:pPr marL="457200" lvl="1" indent="0" defTabSz="914400" fontAlgn="base">
              <a:spcBef>
                <a:spcPct val="20000"/>
              </a:spcBef>
              <a:spcAft>
                <a:spcPct val="0"/>
              </a:spcAft>
              <a:buClr>
                <a:srgbClr val="FFCC00"/>
              </a:buClr>
              <a:buSzPct val="65000"/>
              <a:buNone/>
              <a:defRPr/>
            </a:pPr>
            <a:endParaRPr lang="en-US" sz="1400" kern="0" dirty="0" smtClean="0">
              <a:solidFill>
                <a:srgbClr val="FFFFFF"/>
              </a:solidFill>
              <a:effectLst>
                <a:outerShdw blurRad="38100" dist="38100" dir="2700000" algn="tl">
                  <a:srgbClr val="000000"/>
                </a:outerShdw>
              </a:effectLst>
              <a:latin typeface="Tahoma"/>
            </a:endParaRPr>
          </a:p>
          <a:p>
            <a:pPr marL="457200" lvl="1" indent="0" defTabSz="914400" fontAlgn="base">
              <a:spcBef>
                <a:spcPct val="20000"/>
              </a:spcBef>
              <a:spcAft>
                <a:spcPct val="0"/>
              </a:spcAft>
              <a:buClr>
                <a:srgbClr val="FFCC00"/>
              </a:buClr>
              <a:buSzPct val="65000"/>
              <a:buNone/>
              <a:defRPr/>
            </a:pPr>
            <a:r>
              <a:rPr lang="en-US" sz="3200" kern="0" dirty="0" smtClean="0">
                <a:solidFill>
                  <a:srgbClr val="FFFFFF"/>
                </a:solidFill>
                <a:effectLst>
                  <a:outerShdw blurRad="38100" dist="38100" dir="2700000" algn="tl">
                    <a:srgbClr val="000000"/>
                  </a:outerShdw>
                </a:effectLst>
              </a:rPr>
              <a:t>An </a:t>
            </a:r>
            <a:r>
              <a:rPr lang="en-US" sz="3200" kern="0" dirty="0">
                <a:solidFill>
                  <a:srgbClr val="FFFFFF"/>
                </a:solidFill>
                <a:effectLst>
                  <a:outerShdw blurRad="38100" dist="38100" dir="2700000" algn="tl">
                    <a:srgbClr val="000000"/>
                  </a:outerShdw>
                </a:effectLst>
              </a:rPr>
              <a:t>interagency effort to change the climate of tolerance of battering by:</a:t>
            </a:r>
          </a:p>
          <a:p>
            <a:pPr marL="457200" lvl="1" indent="0" defTabSz="914400" fontAlgn="base">
              <a:spcBef>
                <a:spcPct val="20000"/>
              </a:spcBef>
              <a:spcAft>
                <a:spcPct val="0"/>
              </a:spcAft>
              <a:buClr>
                <a:srgbClr val="FFCC00"/>
              </a:buClr>
              <a:buSzPct val="65000"/>
              <a:buNone/>
              <a:defRPr/>
            </a:pPr>
            <a:endParaRPr lang="en-US" sz="1400" kern="0" dirty="0">
              <a:solidFill>
                <a:srgbClr val="FFFFFF"/>
              </a:solidFill>
              <a:effectLst>
                <a:outerShdw blurRad="38100" dist="38100" dir="2700000" algn="tl">
                  <a:srgbClr val="000000"/>
                </a:outerShdw>
              </a:effectLst>
            </a:endParaRPr>
          </a:p>
          <a:p>
            <a:pPr marL="457200" lvl="1" indent="0" defTabSz="914400" fontAlgn="base">
              <a:spcBef>
                <a:spcPct val="20000"/>
              </a:spcBef>
              <a:spcAft>
                <a:spcPct val="0"/>
              </a:spcAft>
              <a:buClr>
                <a:srgbClr val="FFCC00"/>
              </a:buClr>
              <a:buSzPct val="65000"/>
              <a:buNone/>
              <a:defRPr/>
            </a:pPr>
            <a:r>
              <a:rPr lang="en-US" sz="3200" kern="0" dirty="0">
                <a:solidFill>
                  <a:srgbClr val="FFFFFF"/>
                </a:solidFill>
                <a:effectLst>
                  <a:outerShdw blurRad="38100" dist="38100" dir="2700000" algn="tl">
                    <a:srgbClr val="000000"/>
                  </a:outerShdw>
                </a:effectLst>
              </a:rPr>
              <a:t>Institutionalizing practices and procedures which centralize victim safety and offender accountability in domestic assault </a:t>
            </a:r>
            <a:r>
              <a:rPr lang="en-US" sz="3200" kern="0" dirty="0" smtClean="0">
                <a:solidFill>
                  <a:srgbClr val="FFFFFF"/>
                </a:solidFill>
                <a:effectLst>
                  <a:outerShdw blurRad="38100" dist="38100" dir="2700000" algn="tl">
                    <a:srgbClr val="000000"/>
                  </a:outerShdw>
                </a:effectLst>
              </a:rPr>
              <a:t>cases.</a:t>
            </a:r>
          </a:p>
          <a:p>
            <a:pPr marL="457200" lvl="1" indent="0" defTabSz="914400" fontAlgn="base">
              <a:spcBef>
                <a:spcPct val="20000"/>
              </a:spcBef>
              <a:spcAft>
                <a:spcPct val="0"/>
              </a:spcAft>
              <a:buClr>
                <a:srgbClr val="FFCC00"/>
              </a:buClr>
              <a:buSzPct val="65000"/>
              <a:buNone/>
              <a:defRPr/>
            </a:pPr>
            <a:r>
              <a:rPr lang="en-US" sz="1400" i="1" kern="0" dirty="0" smtClean="0">
                <a:solidFill>
                  <a:srgbClr val="FFFFFF"/>
                </a:solidFill>
                <a:effectLst>
                  <a:outerShdw blurRad="38100" dist="38100" dir="2700000" algn="tl">
                    <a:srgbClr val="000000"/>
                  </a:outerShdw>
                </a:effectLst>
              </a:rPr>
              <a:t>Domestic Abuse Intervention Programs</a:t>
            </a:r>
            <a:endParaRPr lang="en-US" sz="1400" i="1" kern="0" dirty="0">
              <a:solidFill>
                <a:srgbClr val="FFFFFF"/>
              </a:solidFill>
              <a:effectLst>
                <a:outerShdw blurRad="38100" dist="38100" dir="2700000" algn="tl">
                  <a:srgbClr val="000000"/>
                </a:outerShdw>
              </a:effectLst>
            </a:endParaRPr>
          </a:p>
          <a:p>
            <a:endParaRPr lang="en-US" dirty="0"/>
          </a:p>
        </p:txBody>
      </p:sp>
    </p:spTree>
    <p:extLst>
      <p:ext uri="{BB962C8B-B14F-4D97-AF65-F5344CB8AC3E}">
        <p14:creationId xmlns:p14="http://schemas.microsoft.com/office/powerpoint/2010/main" xmlns="" val="2287951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713511" y="1111827"/>
            <a:ext cx="6373090" cy="914400"/>
          </a:xfrm>
          <a:prstGeom prst="flowChartProcess">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800" b="1" dirty="0">
                <a:effectLst/>
                <a:latin typeface="Times New Roman"/>
                <a:ea typeface="Calibri"/>
                <a:cs typeface="Times New Roman"/>
              </a:rPr>
              <a:t>The Duluth Model </a:t>
            </a:r>
            <a:r>
              <a:rPr lang="en-US" sz="1800" b="1" dirty="0" smtClean="0">
                <a:effectLst/>
                <a:latin typeface="Times New Roman"/>
                <a:ea typeface="Calibri"/>
                <a:cs typeface="Times New Roman"/>
              </a:rPr>
              <a:t>Approach</a:t>
            </a:r>
            <a:endParaRPr lang="en-US" sz="1100" dirty="0">
              <a:effectLst/>
              <a:ea typeface="Calibri"/>
              <a:cs typeface="Times New Roman"/>
            </a:endParaRPr>
          </a:p>
        </p:txBody>
      </p:sp>
      <p:sp>
        <p:nvSpPr>
          <p:cNvPr id="5" name="Flowchart: Process 4"/>
          <p:cNvSpPr/>
          <p:nvPr/>
        </p:nvSpPr>
        <p:spPr>
          <a:xfrm>
            <a:off x="713512" y="2362200"/>
            <a:ext cx="6373090" cy="857250"/>
          </a:xfrm>
          <a:prstGeom prst="flowChartProcess">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800" b="1" dirty="0">
                <a:effectLst/>
                <a:latin typeface="Times New Roman"/>
                <a:ea typeface="Calibri"/>
                <a:cs typeface="Times New Roman"/>
              </a:rPr>
              <a:t>Coordinated Community Response (CCR</a:t>
            </a:r>
            <a:r>
              <a:rPr lang="en-US" sz="1800" b="1" dirty="0" smtClean="0">
                <a:effectLst/>
                <a:latin typeface="Times New Roman"/>
                <a:ea typeface="Calibri"/>
                <a:cs typeface="Times New Roman"/>
              </a:rPr>
              <a:t>)</a:t>
            </a:r>
            <a:endParaRPr lang="en-US" sz="1100" dirty="0">
              <a:effectLst/>
              <a:ea typeface="Calibri"/>
              <a:cs typeface="Times New Roman"/>
            </a:endParaRPr>
          </a:p>
        </p:txBody>
      </p:sp>
      <p:cxnSp>
        <p:nvCxnSpPr>
          <p:cNvPr id="6" name="Straight Connector 5"/>
          <p:cNvCxnSpPr/>
          <p:nvPr/>
        </p:nvCxnSpPr>
        <p:spPr>
          <a:xfrm>
            <a:off x="3865420" y="2045970"/>
            <a:ext cx="0" cy="342900"/>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a:off x="3900057" y="3232872"/>
            <a:ext cx="0" cy="342900"/>
          </a:xfrm>
          <a:prstGeom prst="line">
            <a:avLst/>
          </a:prstGeom>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1150507" y="3560128"/>
            <a:ext cx="5600700" cy="0"/>
          </a:xfrm>
          <a:prstGeom prst="line">
            <a:avLst/>
          </a:prstGeom>
        </p:spPr>
        <p:style>
          <a:lnRef idx="2">
            <a:schemeClr val="dk1"/>
          </a:lnRef>
          <a:fillRef idx="0">
            <a:schemeClr val="dk1"/>
          </a:fillRef>
          <a:effectRef idx="1">
            <a:schemeClr val="dk1"/>
          </a:effectRef>
          <a:fontRef idx="minor">
            <a:schemeClr val="tx1"/>
          </a:fontRef>
        </p:style>
      </p:cxnSp>
      <p:sp>
        <p:nvSpPr>
          <p:cNvPr id="9" name="Flowchart: Process 6"/>
          <p:cNvSpPr>
            <a:spLocks noChangeArrowheads="1"/>
          </p:cNvSpPr>
          <p:nvPr/>
        </p:nvSpPr>
        <p:spPr bwMode="auto">
          <a:xfrm>
            <a:off x="609600" y="3886200"/>
            <a:ext cx="685800" cy="352425"/>
          </a:xfrm>
          <a:prstGeom prst="flowChartProcess">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911</a:t>
            </a:r>
            <a:endParaRPr kumimoji="0" lang="en-US" alt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Flowchart: Process 7"/>
          <p:cNvSpPr>
            <a:spLocks noChangeArrowheads="1"/>
          </p:cNvSpPr>
          <p:nvPr/>
        </p:nvSpPr>
        <p:spPr bwMode="auto">
          <a:xfrm>
            <a:off x="952500" y="4629382"/>
            <a:ext cx="1028700" cy="457200"/>
          </a:xfrm>
          <a:prstGeom prst="flowChartProcess">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Law Enforcement</a:t>
            </a:r>
            <a:endParaRPr kumimoji="0" lang="en-US" alt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 name="Flowchart: Process 8"/>
          <p:cNvSpPr>
            <a:spLocks noChangeArrowheads="1"/>
          </p:cNvSpPr>
          <p:nvPr/>
        </p:nvSpPr>
        <p:spPr bwMode="auto">
          <a:xfrm>
            <a:off x="1867130" y="3854105"/>
            <a:ext cx="904010" cy="685800"/>
          </a:xfrm>
          <a:prstGeom prst="flowChartProcess">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Individual Advocacy &amp; Shelter</a:t>
            </a:r>
            <a:endParaRPr kumimoji="0" lang="en-US" alt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2" name="Flowchart: Process 9"/>
          <p:cNvSpPr>
            <a:spLocks noChangeArrowheads="1"/>
          </p:cNvSpPr>
          <p:nvPr/>
        </p:nvSpPr>
        <p:spPr bwMode="auto">
          <a:xfrm>
            <a:off x="2726460" y="4637752"/>
            <a:ext cx="800100" cy="342900"/>
          </a:xfrm>
          <a:prstGeom prst="flowChartProcess">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Jail</a:t>
            </a:r>
            <a:endParaRPr kumimoji="0" lang="en-US" alt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3" name="Flowchart: Process 10"/>
          <p:cNvSpPr>
            <a:spLocks noChangeArrowheads="1"/>
          </p:cNvSpPr>
          <p:nvPr/>
        </p:nvSpPr>
        <p:spPr bwMode="auto">
          <a:xfrm>
            <a:off x="3213100" y="3916450"/>
            <a:ext cx="1028700" cy="342900"/>
          </a:xfrm>
          <a:prstGeom prst="flowChartProcess">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Prosecution</a:t>
            </a:r>
            <a:endParaRPr kumimoji="0" lang="en-US" alt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4" name="Flowchart: Process 11"/>
          <p:cNvSpPr>
            <a:spLocks noChangeArrowheads="1"/>
          </p:cNvSpPr>
          <p:nvPr/>
        </p:nvSpPr>
        <p:spPr bwMode="auto">
          <a:xfrm>
            <a:off x="4174260" y="4445953"/>
            <a:ext cx="685800" cy="363249"/>
          </a:xfrm>
          <a:prstGeom prst="flowChartProcess">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Courts</a:t>
            </a:r>
            <a:endParaRPr kumimoji="0" lang="en-US" alt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Flowchart: Process 12"/>
          <p:cNvSpPr>
            <a:spLocks noChangeArrowheads="1"/>
          </p:cNvSpPr>
          <p:nvPr/>
        </p:nvSpPr>
        <p:spPr bwMode="auto">
          <a:xfrm>
            <a:off x="4718050" y="3871913"/>
            <a:ext cx="914400" cy="342900"/>
          </a:xfrm>
          <a:prstGeom prst="flowChartProcess">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Probation</a:t>
            </a:r>
            <a:endParaRPr kumimoji="0" lang="en-US" alt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6" name="Flowchart: Process 13"/>
          <p:cNvSpPr>
            <a:spLocks noChangeArrowheads="1"/>
          </p:cNvSpPr>
          <p:nvPr/>
        </p:nvSpPr>
        <p:spPr bwMode="auto">
          <a:xfrm>
            <a:off x="5285510" y="4571251"/>
            <a:ext cx="1828800" cy="685800"/>
          </a:xfrm>
          <a:prstGeom prst="flowChartProcess">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Restorative Justice Sentencing &amp; Restorative Circles</a:t>
            </a:r>
            <a:endParaRPr kumimoji="0" lang="en-US" alt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7" name="Flowchart: Process 14"/>
          <p:cNvSpPr>
            <a:spLocks noChangeArrowheads="1"/>
          </p:cNvSpPr>
          <p:nvPr/>
        </p:nvSpPr>
        <p:spPr bwMode="auto">
          <a:xfrm>
            <a:off x="5985740" y="3883659"/>
            <a:ext cx="1246910" cy="562293"/>
          </a:xfrm>
          <a:prstGeom prst="flowChartProcess">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Men's Non-Violence Program</a:t>
            </a:r>
            <a:endParaRPr kumimoji="0" lang="en-US" altLang="en-US" sz="1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8" name="Straight Connector 17"/>
          <p:cNvCxnSpPr/>
          <p:nvPr/>
        </p:nvCxnSpPr>
        <p:spPr>
          <a:xfrm>
            <a:off x="1185140" y="3579178"/>
            <a:ext cx="0" cy="304800"/>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a:off x="1566140" y="3605213"/>
            <a:ext cx="0" cy="1009650"/>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a:off x="2546350" y="3560128"/>
            <a:ext cx="0" cy="276225"/>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3116120" y="3581400"/>
            <a:ext cx="0" cy="1057275"/>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a:off x="3686580" y="3573550"/>
            <a:ext cx="0" cy="342900"/>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4499150" y="3530281"/>
            <a:ext cx="0" cy="885825"/>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5172480" y="3545840"/>
            <a:ext cx="0" cy="304800"/>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a:xfrm>
            <a:off x="5852740" y="3557588"/>
            <a:ext cx="8310" cy="1011441"/>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a:xfrm>
            <a:off x="6747740" y="3579178"/>
            <a:ext cx="0" cy="314325"/>
          </a:xfrm>
          <a:prstGeom prst="line">
            <a:avLst/>
          </a:prstGeom>
        </p:spPr>
        <p:style>
          <a:lnRef idx="2">
            <a:schemeClr val="dk1"/>
          </a:lnRef>
          <a:fillRef idx="0">
            <a:schemeClr val="dk1"/>
          </a:fillRef>
          <a:effectRef idx="1">
            <a:schemeClr val="dk1"/>
          </a:effectRef>
          <a:fontRef idx="minor">
            <a:schemeClr val="tx1"/>
          </a:fontRef>
        </p:style>
      </p:cxnSp>
      <p:sp>
        <p:nvSpPr>
          <p:cNvPr id="27" name="Rectangle 2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8" name="Rectangle 30"/>
          <p:cNvSpPr>
            <a:spLocks noChangeArrowheads="1"/>
          </p:cNvSpPr>
          <p:nvPr/>
        </p:nvSpPr>
        <p:spPr bwMode="auto">
          <a:xfrm>
            <a:off x="713510" y="1111827"/>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0313455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audit trails"/>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9144000" cy="6951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747" name="Text Box 3"/>
          <p:cNvSpPr txBox="1">
            <a:spLocks noChangeArrowheads="1"/>
          </p:cNvSpPr>
          <p:nvPr/>
        </p:nvSpPr>
        <p:spPr bwMode="auto">
          <a:xfrm>
            <a:off x="0" y="6246813"/>
            <a:ext cx="9144000" cy="611187"/>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pPr algn="ctr" fontAlgn="base">
              <a:spcBef>
                <a:spcPct val="0"/>
              </a:spcBef>
              <a:spcAft>
                <a:spcPct val="0"/>
              </a:spcAft>
            </a:pPr>
            <a:r>
              <a:rPr lang="en-US" sz="1600" b="1" dirty="0">
                <a:solidFill>
                  <a:srgbClr val="2B5481"/>
                </a:solidFill>
                <a:latin typeface="Georgia" pitchFamily="18" charset="0"/>
              </a:rPr>
              <a:t>Eight methods institutions use to coordinate and standardize workers’ actions</a:t>
            </a:r>
            <a:r>
              <a:rPr lang="en-US" sz="1200" b="1" dirty="0">
                <a:solidFill>
                  <a:srgbClr val="009999"/>
                </a:solidFill>
                <a:latin typeface="Georgia" pitchFamily="18" charset="0"/>
              </a:rPr>
              <a:t> </a:t>
            </a:r>
          </a:p>
          <a:p>
            <a:pPr algn="ctr" fontAlgn="base">
              <a:spcBef>
                <a:spcPct val="0"/>
              </a:spcBef>
              <a:spcAft>
                <a:spcPct val="0"/>
              </a:spcAft>
            </a:pPr>
            <a:endParaRPr lang="en-US" sz="600" b="1" dirty="0">
              <a:solidFill>
                <a:srgbClr val="009999"/>
              </a:solidFill>
              <a:latin typeface="Georgia" pitchFamily="18" charset="0"/>
            </a:endParaRPr>
          </a:p>
          <a:p>
            <a:pPr algn="ctr" fontAlgn="base">
              <a:spcBef>
                <a:spcPct val="0"/>
              </a:spcBef>
              <a:spcAft>
                <a:spcPct val="0"/>
              </a:spcAft>
            </a:pPr>
            <a:r>
              <a:rPr lang="en-US" sz="1200" b="1" i="1" dirty="0">
                <a:solidFill>
                  <a:srgbClr val="009999"/>
                </a:solidFill>
                <a:latin typeface="Georgia" pitchFamily="18" charset="0"/>
              </a:rPr>
              <a:t>Safety and Accountability Audit Toolkit ~ Praxis International</a:t>
            </a:r>
            <a:endParaRPr lang="en-US" sz="1400" b="1" dirty="0">
              <a:solidFill>
                <a:srgbClr val="009999"/>
              </a:solidFill>
              <a:latin typeface="Georgia" pitchFamily="18" charset="0"/>
            </a:endParaRPr>
          </a:p>
        </p:txBody>
      </p:sp>
    </p:spTree>
    <p:extLst>
      <p:ext uri="{BB962C8B-B14F-4D97-AF65-F5344CB8AC3E}">
        <p14:creationId xmlns:p14="http://schemas.microsoft.com/office/powerpoint/2010/main" xmlns="" val="29780261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0C226"/>
                </a:solidFill>
              </a:rPr>
              <a:t>The Eight Methods: Administrative Practice</a:t>
            </a:r>
            <a:endParaRPr lang="en-US" dirty="0"/>
          </a:p>
        </p:txBody>
      </p:sp>
      <p:sp>
        <p:nvSpPr>
          <p:cNvPr id="3" name="Content Placeholder 2"/>
          <p:cNvSpPr>
            <a:spLocks noGrp="1"/>
          </p:cNvSpPr>
          <p:nvPr>
            <p:ph idx="1"/>
          </p:nvPr>
        </p:nvSpPr>
        <p:spPr>
          <a:xfrm>
            <a:off x="508001" y="2160590"/>
            <a:ext cx="6447501" cy="4316410"/>
          </a:xfrm>
        </p:spPr>
        <p:txBody>
          <a:bodyPr>
            <a:normAutofit fontScale="92500" lnSpcReduction="10000"/>
          </a:bodyPr>
          <a:lstStyle/>
          <a:p>
            <a:pPr marL="0" indent="0">
              <a:buNone/>
            </a:pPr>
            <a:r>
              <a:rPr lang="en-US" dirty="0" smtClean="0"/>
              <a:t>A way to standardize the collection of risk information from the Duluth Police Department’s domestic violence policy:</a:t>
            </a:r>
          </a:p>
          <a:p>
            <a:pPr>
              <a:defRPr/>
            </a:pPr>
            <a:r>
              <a:rPr lang="en-US" dirty="0"/>
              <a:t>Do you think he/she will seriously injure or kill you, your children, or someone else close to you?  What makes you think so?  What makes you think not?  Does he/she have access to guns?</a:t>
            </a:r>
          </a:p>
          <a:p>
            <a:pPr>
              <a:defRPr/>
            </a:pPr>
            <a:r>
              <a:rPr lang="en-US" dirty="0"/>
              <a:t>How </a:t>
            </a:r>
            <a:r>
              <a:rPr lang="en-US" dirty="0" smtClean="0"/>
              <a:t>frequently </a:t>
            </a:r>
            <a:r>
              <a:rPr lang="en-US" dirty="0"/>
              <a:t>does he/she assault you? Describe the time you were the most frightened or injured by him/her.  </a:t>
            </a:r>
          </a:p>
          <a:p>
            <a:pPr>
              <a:defRPr/>
            </a:pPr>
            <a:r>
              <a:rPr lang="en-US" dirty="0"/>
              <a:t>Does he/she initiate unwanted contact either electronically or in person?  Describe the unwanted contact.  How often?  </a:t>
            </a:r>
          </a:p>
          <a:p>
            <a:pPr>
              <a:defRPr/>
            </a:pPr>
            <a:r>
              <a:rPr lang="en-US" dirty="0"/>
              <a:t>How frequently does he/she intimidate or threaten you?  Has he/she intimidated or threatened you regarding talking to police or seeking help from the court?  </a:t>
            </a:r>
          </a:p>
          <a:p>
            <a:pPr>
              <a:defRPr/>
            </a:pPr>
            <a:r>
              <a:rPr lang="en-US" dirty="0"/>
              <a:t>Has he/she ever forced you to do things sexually you didn’t want to?  </a:t>
            </a:r>
          </a:p>
          <a:p>
            <a:pPr marL="0" indent="0">
              <a:buFont typeface="Wingdings" pitchFamily="2" charset="2"/>
              <a:buNone/>
              <a:defRPr/>
            </a:pPr>
            <a:endParaRPr lang="en-US" sz="1200" i="1" dirty="0"/>
          </a:p>
          <a:p>
            <a:pPr marL="0" indent="0">
              <a:buNone/>
            </a:pPr>
            <a:endParaRPr lang="en-US" dirty="0"/>
          </a:p>
        </p:txBody>
      </p:sp>
    </p:spTree>
    <p:extLst>
      <p:ext uri="{BB962C8B-B14F-4D97-AF65-F5344CB8AC3E}">
        <p14:creationId xmlns:p14="http://schemas.microsoft.com/office/powerpoint/2010/main" xmlns="" val="921066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Risk and Contextual Information Gathered by DPD’s Risk Questions</a:t>
            </a:r>
            <a:endParaRPr lang="en-US" dirty="0"/>
          </a:p>
        </p:txBody>
      </p:sp>
      <p:sp>
        <p:nvSpPr>
          <p:cNvPr id="3" name="Content Placeholder 2"/>
          <p:cNvSpPr>
            <a:spLocks noGrp="1"/>
          </p:cNvSpPr>
          <p:nvPr>
            <p:ph idx="1"/>
          </p:nvPr>
        </p:nvSpPr>
        <p:spPr>
          <a:xfrm>
            <a:off x="508001" y="2160592"/>
            <a:ext cx="6447501" cy="4164011"/>
          </a:xfrm>
        </p:spPr>
        <p:txBody>
          <a:bodyPr>
            <a:normAutofit lnSpcReduction="10000"/>
          </a:bodyPr>
          <a:lstStyle/>
          <a:p>
            <a:r>
              <a:rPr lang="en-US" sz="2000" dirty="0" smtClean="0"/>
              <a:t>Whether violence is a pattern of abuse</a:t>
            </a:r>
          </a:p>
          <a:p>
            <a:r>
              <a:rPr lang="en-US" sz="2000" dirty="0" smtClean="0"/>
              <a:t>Victim’s perception of risk</a:t>
            </a:r>
          </a:p>
          <a:p>
            <a:r>
              <a:rPr lang="en-US" sz="2000" dirty="0" smtClean="0"/>
              <a:t>Firearms </a:t>
            </a:r>
          </a:p>
          <a:p>
            <a:r>
              <a:rPr lang="en-US" sz="2000" dirty="0" smtClean="0"/>
              <a:t>Threats </a:t>
            </a:r>
            <a:r>
              <a:rPr lang="en-US" sz="2000" dirty="0"/>
              <a:t>to </a:t>
            </a:r>
            <a:r>
              <a:rPr lang="en-US" sz="2000" dirty="0" smtClean="0"/>
              <a:t>kill</a:t>
            </a:r>
          </a:p>
          <a:p>
            <a:pPr>
              <a:lnSpc>
                <a:spcPct val="90000"/>
              </a:lnSpc>
              <a:defRPr/>
            </a:pPr>
            <a:r>
              <a:rPr lang="en-US" sz="2000" dirty="0" smtClean="0"/>
              <a:t>Prior </a:t>
            </a:r>
            <a:r>
              <a:rPr lang="en-US" sz="2000" dirty="0"/>
              <a:t>attempts to </a:t>
            </a:r>
            <a:r>
              <a:rPr lang="en-US" sz="2000" dirty="0" smtClean="0"/>
              <a:t>strangle</a:t>
            </a:r>
          </a:p>
          <a:p>
            <a:pPr>
              <a:lnSpc>
                <a:spcPct val="90000"/>
              </a:lnSpc>
              <a:defRPr/>
            </a:pPr>
            <a:r>
              <a:rPr lang="en-US" sz="2000" dirty="0" smtClean="0"/>
              <a:t>Forced sex</a:t>
            </a:r>
          </a:p>
          <a:p>
            <a:pPr>
              <a:lnSpc>
                <a:spcPct val="90000"/>
              </a:lnSpc>
              <a:defRPr/>
            </a:pPr>
            <a:r>
              <a:rPr lang="en-US" sz="2000" dirty="0" smtClean="0"/>
              <a:t>Escalating </a:t>
            </a:r>
            <a:r>
              <a:rPr lang="en-US" sz="2000" dirty="0"/>
              <a:t>physical violence over </a:t>
            </a:r>
            <a:r>
              <a:rPr lang="en-US" sz="2000" dirty="0" smtClean="0"/>
              <a:t>time</a:t>
            </a:r>
          </a:p>
          <a:p>
            <a:pPr>
              <a:lnSpc>
                <a:spcPct val="90000"/>
              </a:lnSpc>
              <a:defRPr/>
            </a:pPr>
            <a:r>
              <a:rPr lang="en-US" sz="2000" dirty="0" smtClean="0"/>
              <a:t>Stalking </a:t>
            </a:r>
          </a:p>
          <a:p>
            <a:pPr>
              <a:lnSpc>
                <a:spcPct val="90000"/>
              </a:lnSpc>
              <a:defRPr/>
            </a:pPr>
            <a:r>
              <a:rPr lang="en-US" sz="2000" dirty="0" smtClean="0"/>
              <a:t>Witness intimidation</a:t>
            </a:r>
          </a:p>
          <a:p>
            <a:pPr>
              <a:lnSpc>
                <a:spcPct val="90000"/>
              </a:lnSpc>
              <a:defRPr/>
            </a:pPr>
            <a:r>
              <a:rPr lang="en-US" sz="2000" dirty="0" smtClean="0"/>
              <a:t>Offender’s entitlement</a:t>
            </a:r>
          </a:p>
          <a:p>
            <a:pPr marL="0" indent="0">
              <a:lnSpc>
                <a:spcPct val="90000"/>
              </a:lnSpc>
              <a:buNone/>
              <a:defRPr/>
            </a:pPr>
            <a:r>
              <a:rPr lang="en-US" sz="1400" i="1" dirty="0" smtClean="0"/>
              <a:t>Domestic Abuse Intervention Programs</a:t>
            </a:r>
          </a:p>
          <a:p>
            <a:pPr marL="0" indent="0">
              <a:lnSpc>
                <a:spcPct val="90000"/>
              </a:lnSpc>
              <a:buNone/>
              <a:defRPr/>
            </a:pPr>
            <a:endParaRPr lang="en-US" dirty="0"/>
          </a:p>
          <a:p>
            <a:endParaRPr lang="en-US" dirty="0"/>
          </a:p>
        </p:txBody>
      </p:sp>
    </p:spTree>
    <p:extLst>
      <p:ext uri="{BB962C8B-B14F-4D97-AF65-F5344CB8AC3E}">
        <p14:creationId xmlns:p14="http://schemas.microsoft.com/office/powerpoint/2010/main" xmlns="" val="2455212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idx="4294967295"/>
          </p:nvPr>
        </p:nvSpPr>
        <p:spPr>
          <a:xfrm>
            <a:off x="381000" y="228600"/>
            <a:ext cx="7772400" cy="685800"/>
          </a:xfrm>
        </p:spPr>
        <p:txBody>
          <a:bodyPr/>
          <a:lstStyle/>
          <a:p>
            <a:pPr eaLnBrk="1" hangingPunct="1">
              <a:defRPr/>
            </a:pPr>
            <a:r>
              <a:rPr lang="en-US" smtClean="0">
                <a:latin typeface="Arial Rounded MT Bold" pitchFamily="34" charset="0"/>
              </a:rPr>
              <a:t>    </a:t>
            </a:r>
            <a:r>
              <a:rPr lang="en-US" smtClean="0">
                <a:solidFill>
                  <a:schemeClr val="folHlink"/>
                </a:solidFill>
              </a:rPr>
              <a:t>CCR Problem-Solving</a:t>
            </a:r>
          </a:p>
        </p:txBody>
      </p:sp>
      <p:sp>
        <p:nvSpPr>
          <p:cNvPr id="46083" name="AutoShape 3"/>
          <p:cNvSpPr>
            <a:spLocks noChangeAspect="1" noChangeArrowheads="1"/>
          </p:cNvSpPr>
          <p:nvPr/>
        </p:nvSpPr>
        <p:spPr bwMode="auto">
          <a:xfrm>
            <a:off x="222250" y="1144588"/>
            <a:ext cx="2590800" cy="1598612"/>
          </a:xfrm>
          <a:prstGeom prst="roundRect">
            <a:avLst>
              <a:gd name="adj" fmla="val 16667"/>
            </a:avLst>
          </a:prstGeom>
          <a:solidFill>
            <a:schemeClr val="accent1"/>
          </a:solidFill>
          <a:ln w="38100">
            <a:solidFill>
              <a:schemeClr val="tx1"/>
            </a:solidFill>
            <a:miter lim="800000"/>
            <a:headEnd/>
            <a:tailEnd/>
          </a:ln>
        </p:spPr>
        <p:txBody>
          <a:bodyPr wrap="none" anchor="ctr"/>
          <a:lstStyle>
            <a:lvl1pPr marL="457200" indent="-457200"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pPr algn="ctr">
              <a:buFont typeface="Arial" pitchFamily="34" charset="0"/>
              <a:buNone/>
            </a:pPr>
            <a:r>
              <a:rPr lang="en-US" altLang="en-US" sz="1400" b="1">
                <a:solidFill>
                  <a:prstClr val="white"/>
                </a:solidFill>
                <a:latin typeface="Georgia" pitchFamily="18" charset="0"/>
                <a:ea typeface="MS PGothic" pitchFamily="34" charset="-128"/>
              </a:rPr>
              <a:t>Identify </a:t>
            </a:r>
          </a:p>
          <a:p>
            <a:pPr algn="ctr">
              <a:buFont typeface="Arial" pitchFamily="34" charset="0"/>
              <a:buNone/>
            </a:pPr>
            <a:r>
              <a:rPr lang="en-US" altLang="en-US" sz="1400" b="1">
                <a:solidFill>
                  <a:prstClr val="white"/>
                </a:solidFill>
                <a:latin typeface="Georgia" pitchFamily="18" charset="0"/>
                <a:ea typeface="MS PGothic" pitchFamily="34" charset="-128"/>
              </a:rPr>
              <a:t>and </a:t>
            </a:r>
          </a:p>
          <a:p>
            <a:pPr algn="ctr">
              <a:buFont typeface="Arial" pitchFamily="34" charset="0"/>
              <a:buNone/>
            </a:pPr>
            <a:r>
              <a:rPr lang="en-US" altLang="en-US" sz="1400" b="1">
                <a:solidFill>
                  <a:prstClr val="white"/>
                </a:solidFill>
                <a:latin typeface="Georgia" pitchFamily="18" charset="0"/>
                <a:ea typeface="MS PGothic" pitchFamily="34" charset="-128"/>
              </a:rPr>
              <a:t>document problem</a:t>
            </a:r>
            <a:r>
              <a:rPr lang="en-US" altLang="en-US" sz="1400" b="1">
                <a:solidFill>
                  <a:prstClr val="white"/>
                </a:solidFill>
                <a:latin typeface="Verdana" pitchFamily="34" charset="0"/>
                <a:ea typeface="MS PGothic" pitchFamily="34" charset="-128"/>
              </a:rPr>
              <a:t> </a:t>
            </a:r>
          </a:p>
        </p:txBody>
      </p:sp>
      <p:sp>
        <p:nvSpPr>
          <p:cNvPr id="3076" name="AutoShape 4"/>
          <p:cNvSpPr>
            <a:spLocks noChangeAspect="1" noChangeArrowheads="1"/>
          </p:cNvSpPr>
          <p:nvPr/>
        </p:nvSpPr>
        <p:spPr bwMode="auto">
          <a:xfrm>
            <a:off x="3124200" y="1143000"/>
            <a:ext cx="2590800" cy="1574800"/>
          </a:xfrm>
          <a:prstGeom prst="roundRect">
            <a:avLst>
              <a:gd name="adj" fmla="val 16667"/>
            </a:avLst>
          </a:prstGeom>
          <a:solidFill>
            <a:schemeClr val="accent1"/>
          </a:solidFill>
          <a:ln w="38100">
            <a:solidFill>
              <a:schemeClr val="tx1"/>
            </a:solidFill>
            <a:miter lim="800000"/>
            <a:headEnd/>
            <a:tailEnd/>
          </a:ln>
          <a:effectLst>
            <a:outerShdw dist="38100" dir="2700000" algn="tl" rotWithShape="0">
              <a:srgbClr val="808080">
                <a:alpha val="39999"/>
              </a:srgbClr>
            </a:outerShdw>
          </a:effectLst>
        </p:spPr>
        <p:txBody>
          <a:bodyPr wrap="none" anchor="ctr"/>
          <a:lstStyle/>
          <a:p>
            <a:pPr marL="457200" indent="-457200" algn="ctr" eaLnBrk="0" hangingPunct="0">
              <a:buFont typeface="Arial" pitchFamily="34" charset="0"/>
              <a:buNone/>
              <a:defRPr/>
            </a:pPr>
            <a:r>
              <a:rPr lang="en-US" sz="1400" b="1">
                <a:solidFill>
                  <a:prstClr val="white"/>
                </a:solidFill>
                <a:latin typeface="Georgia" pitchFamily="18" charset="0"/>
                <a:ea typeface="MS PGothic" pitchFamily="34" charset="-128"/>
              </a:rPr>
              <a:t>         Expand understanding </a:t>
            </a:r>
          </a:p>
          <a:p>
            <a:pPr marL="457200" indent="-457200" algn="ctr" eaLnBrk="0" hangingPunct="0">
              <a:buFont typeface="Arial" pitchFamily="34" charset="0"/>
              <a:buNone/>
              <a:defRPr/>
            </a:pPr>
            <a:r>
              <a:rPr lang="en-US" sz="1400" b="1">
                <a:solidFill>
                  <a:prstClr val="white"/>
                </a:solidFill>
                <a:latin typeface="Georgia" pitchFamily="18" charset="0"/>
                <a:ea typeface="MS PGothic" pitchFamily="34" charset="-128"/>
              </a:rPr>
              <a:t>of  problem, </a:t>
            </a:r>
          </a:p>
          <a:p>
            <a:pPr marL="457200" indent="-457200" algn="ctr" eaLnBrk="0" hangingPunct="0">
              <a:buFont typeface="Arial" pitchFamily="34" charset="0"/>
              <a:buNone/>
              <a:defRPr/>
            </a:pPr>
            <a:r>
              <a:rPr lang="en-US" sz="1400" b="1">
                <a:solidFill>
                  <a:prstClr val="white"/>
                </a:solidFill>
                <a:latin typeface="Georgia" pitchFamily="18" charset="0"/>
                <a:ea typeface="MS PGothic" pitchFamily="34" charset="-128"/>
              </a:rPr>
              <a:t>who needs to be involved, </a:t>
            </a:r>
          </a:p>
          <a:p>
            <a:pPr marL="457200" indent="-457200" algn="ctr" eaLnBrk="0" hangingPunct="0">
              <a:buFont typeface="Arial" pitchFamily="34" charset="0"/>
              <a:buNone/>
              <a:defRPr/>
            </a:pPr>
            <a:r>
              <a:rPr lang="en-US" sz="1400" b="1">
                <a:solidFill>
                  <a:prstClr val="white"/>
                </a:solidFill>
                <a:latin typeface="Georgia" pitchFamily="18" charset="0"/>
                <a:ea typeface="MS PGothic" pitchFamily="34" charset="-128"/>
              </a:rPr>
              <a:t>analyze, observe, </a:t>
            </a:r>
          </a:p>
          <a:p>
            <a:pPr marL="457200" indent="-457200" algn="ctr" eaLnBrk="0" hangingPunct="0">
              <a:buFont typeface="Arial" pitchFamily="34" charset="0"/>
              <a:buNone/>
              <a:defRPr/>
            </a:pPr>
            <a:r>
              <a:rPr lang="en-US" sz="1400" b="1">
                <a:solidFill>
                  <a:prstClr val="white"/>
                </a:solidFill>
                <a:latin typeface="Georgia" pitchFamily="18" charset="0"/>
                <a:ea typeface="MS PGothic" pitchFamily="34" charset="-128"/>
              </a:rPr>
              <a:t>interview,</a:t>
            </a:r>
          </a:p>
          <a:p>
            <a:pPr marL="457200" indent="-457200" algn="ctr" eaLnBrk="0" hangingPunct="0">
              <a:buFont typeface="Arial" pitchFamily="34" charset="0"/>
              <a:buNone/>
              <a:defRPr/>
            </a:pPr>
            <a:r>
              <a:rPr lang="en-US" sz="1400" b="1">
                <a:solidFill>
                  <a:prstClr val="white"/>
                </a:solidFill>
                <a:latin typeface="Georgia" pitchFamily="18" charset="0"/>
                <a:ea typeface="MS PGothic" pitchFamily="34" charset="-128"/>
              </a:rPr>
              <a:t>focus groups</a:t>
            </a:r>
          </a:p>
        </p:txBody>
      </p:sp>
      <p:sp>
        <p:nvSpPr>
          <p:cNvPr id="46085" name="AutoShape 5"/>
          <p:cNvSpPr>
            <a:spLocks noChangeAspect="1" noChangeArrowheads="1"/>
          </p:cNvSpPr>
          <p:nvPr/>
        </p:nvSpPr>
        <p:spPr bwMode="auto">
          <a:xfrm>
            <a:off x="6019800" y="1143000"/>
            <a:ext cx="2590800" cy="1574800"/>
          </a:xfrm>
          <a:prstGeom prst="roundRect">
            <a:avLst>
              <a:gd name="adj" fmla="val 16667"/>
            </a:avLst>
          </a:prstGeom>
          <a:solidFill>
            <a:schemeClr val="accent1"/>
          </a:solidFill>
          <a:ln w="38100">
            <a:solidFill>
              <a:schemeClr val="tx1"/>
            </a:solidFill>
            <a:miter lim="800000"/>
            <a:headEnd/>
            <a:tailEnd/>
          </a:ln>
          <a:effectLst>
            <a:outerShdw dist="38100" dir="2700000" algn="tl" rotWithShape="0">
              <a:srgbClr val="808080">
                <a:alpha val="39998"/>
              </a:srgbClr>
            </a:outerShdw>
          </a:effectLst>
        </p:spPr>
        <p:txBody>
          <a:bodyPr wrap="none" anchor="ctr"/>
          <a:lstStyle>
            <a:lvl1pPr marL="457200" indent="-457200"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pPr algn="ctr">
              <a:buFont typeface="Arial" pitchFamily="34" charset="0"/>
              <a:buNone/>
            </a:pPr>
            <a:r>
              <a:rPr lang="en-US" altLang="en-US" sz="1400" b="1">
                <a:solidFill>
                  <a:prstClr val="white"/>
                </a:solidFill>
                <a:latin typeface="Georgia" pitchFamily="18" charset="0"/>
                <a:ea typeface="MS PGothic" pitchFamily="34" charset="-128"/>
              </a:rPr>
              <a:t>Identify sources</a:t>
            </a:r>
          </a:p>
          <a:p>
            <a:pPr algn="ctr">
              <a:buFont typeface="Arial" pitchFamily="34" charset="0"/>
              <a:buNone/>
            </a:pPr>
            <a:r>
              <a:rPr lang="en-US" altLang="en-US" sz="1400" b="1">
                <a:solidFill>
                  <a:prstClr val="white"/>
                </a:solidFill>
                <a:latin typeface="Georgia" pitchFamily="18" charset="0"/>
                <a:ea typeface="MS PGothic" pitchFamily="34" charset="-128"/>
              </a:rPr>
              <a:t>of </a:t>
            </a:r>
          </a:p>
          <a:p>
            <a:pPr algn="ctr">
              <a:buFont typeface="Arial" pitchFamily="34" charset="0"/>
              <a:buNone/>
            </a:pPr>
            <a:r>
              <a:rPr lang="en-US" altLang="en-US" sz="1400" b="1">
                <a:solidFill>
                  <a:prstClr val="white"/>
                </a:solidFill>
                <a:latin typeface="Georgia" pitchFamily="18" charset="0"/>
                <a:ea typeface="MS PGothic" pitchFamily="34" charset="-128"/>
              </a:rPr>
              <a:t> problem</a:t>
            </a:r>
          </a:p>
        </p:txBody>
      </p:sp>
      <p:sp>
        <p:nvSpPr>
          <p:cNvPr id="46086" name="AutoShape 6"/>
          <p:cNvSpPr>
            <a:spLocks noChangeAspect="1" noChangeArrowheads="1"/>
          </p:cNvSpPr>
          <p:nvPr/>
        </p:nvSpPr>
        <p:spPr bwMode="auto">
          <a:xfrm>
            <a:off x="6019800" y="3048000"/>
            <a:ext cx="2590800" cy="1574800"/>
          </a:xfrm>
          <a:prstGeom prst="roundRect">
            <a:avLst>
              <a:gd name="adj" fmla="val 16667"/>
            </a:avLst>
          </a:prstGeom>
          <a:solidFill>
            <a:schemeClr val="accent1"/>
          </a:solidFill>
          <a:ln w="38100">
            <a:solidFill>
              <a:schemeClr val="tx1"/>
            </a:solidFill>
            <a:miter lim="800000"/>
            <a:headEnd/>
            <a:tailEnd/>
          </a:ln>
        </p:spPr>
        <p:txBody>
          <a:bodyPr wrap="none" anchor="ctr"/>
          <a:lstStyle>
            <a:lvl1pPr marL="457200" indent="-457200"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pPr algn="ctr">
              <a:buFont typeface="Arial" pitchFamily="34" charset="0"/>
              <a:buNone/>
            </a:pPr>
            <a:endParaRPr lang="en-US" altLang="en-US" sz="1400" b="1">
              <a:solidFill>
                <a:prstClr val="white"/>
              </a:solidFill>
              <a:latin typeface="Verdana" pitchFamily="34" charset="0"/>
              <a:ea typeface="MS PGothic" pitchFamily="34" charset="-128"/>
            </a:endParaRPr>
          </a:p>
          <a:p>
            <a:pPr algn="ctr">
              <a:buFont typeface="Arial" pitchFamily="34" charset="0"/>
              <a:buNone/>
            </a:pPr>
            <a:endParaRPr lang="en-US" altLang="en-US" sz="1400" b="1">
              <a:solidFill>
                <a:prstClr val="white"/>
              </a:solidFill>
              <a:latin typeface="Georgia" pitchFamily="18" charset="0"/>
              <a:ea typeface="MS PGothic" pitchFamily="34" charset="-128"/>
            </a:endParaRPr>
          </a:p>
        </p:txBody>
      </p:sp>
      <p:sp>
        <p:nvSpPr>
          <p:cNvPr id="46087" name="AutoShape 7"/>
          <p:cNvSpPr>
            <a:spLocks noChangeAspect="1" noChangeArrowheads="1"/>
          </p:cNvSpPr>
          <p:nvPr/>
        </p:nvSpPr>
        <p:spPr bwMode="auto">
          <a:xfrm>
            <a:off x="6019800" y="5029200"/>
            <a:ext cx="2590800" cy="1574800"/>
          </a:xfrm>
          <a:prstGeom prst="roundRect">
            <a:avLst>
              <a:gd name="adj" fmla="val 16667"/>
            </a:avLst>
          </a:prstGeom>
          <a:solidFill>
            <a:schemeClr val="accent1"/>
          </a:solidFill>
          <a:ln w="38100">
            <a:solidFill>
              <a:schemeClr val="tx1"/>
            </a:solidFill>
            <a:miter lim="800000"/>
            <a:headEnd/>
            <a:tailEnd/>
          </a:ln>
        </p:spPr>
        <p:txBody>
          <a:bodyPr wrap="none" anchor="ctr"/>
          <a:lstStyle>
            <a:lvl1pPr marL="457200" indent="-457200"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pPr algn="ctr">
              <a:buFont typeface="Arial" pitchFamily="34" charset="0"/>
              <a:buNone/>
            </a:pPr>
            <a:endParaRPr lang="en-US" altLang="en-US" sz="1400" b="1">
              <a:solidFill>
                <a:prstClr val="white"/>
              </a:solidFill>
              <a:latin typeface="Verdana" pitchFamily="34" charset="0"/>
              <a:ea typeface="MS PGothic" pitchFamily="34" charset="-128"/>
            </a:endParaRPr>
          </a:p>
          <a:p>
            <a:pPr algn="ctr">
              <a:buFont typeface="Arial" pitchFamily="34" charset="0"/>
              <a:buNone/>
            </a:pPr>
            <a:endParaRPr lang="en-US" altLang="en-US" sz="1400" b="1">
              <a:solidFill>
                <a:prstClr val="white"/>
              </a:solidFill>
              <a:latin typeface="Georgia" pitchFamily="18" charset="0"/>
              <a:ea typeface="MS PGothic" pitchFamily="34" charset="-128"/>
            </a:endParaRPr>
          </a:p>
        </p:txBody>
      </p:sp>
      <p:sp>
        <p:nvSpPr>
          <p:cNvPr id="46088" name="AutoShape 8"/>
          <p:cNvSpPr>
            <a:spLocks noChangeAspect="1" noChangeArrowheads="1"/>
          </p:cNvSpPr>
          <p:nvPr/>
        </p:nvSpPr>
        <p:spPr bwMode="auto">
          <a:xfrm>
            <a:off x="3200402" y="5029200"/>
            <a:ext cx="2447925" cy="1574800"/>
          </a:xfrm>
          <a:prstGeom prst="roundRect">
            <a:avLst>
              <a:gd name="adj" fmla="val 16667"/>
            </a:avLst>
          </a:prstGeom>
          <a:solidFill>
            <a:schemeClr val="accent1"/>
          </a:solidFill>
          <a:ln w="38100">
            <a:solidFill>
              <a:schemeClr val="tx1"/>
            </a:solidFill>
            <a:miter lim="800000"/>
            <a:headEnd/>
            <a:tailEnd/>
          </a:ln>
        </p:spPr>
        <p:txBody>
          <a:bodyPr wrap="none" anchor="ctr"/>
          <a:lstStyle>
            <a:lvl1pPr marL="457200" indent="-457200"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pPr algn="ctr">
              <a:buFont typeface="Arial" pitchFamily="34" charset="0"/>
              <a:buNone/>
            </a:pPr>
            <a:endParaRPr lang="en-US" altLang="en-US" sz="1400" b="1">
              <a:solidFill>
                <a:prstClr val="white"/>
              </a:solidFill>
              <a:latin typeface="Verdana" pitchFamily="34" charset="0"/>
              <a:ea typeface="MS PGothic" pitchFamily="34" charset="-128"/>
            </a:endParaRPr>
          </a:p>
          <a:p>
            <a:pPr algn="ctr">
              <a:buFont typeface="Arial" pitchFamily="34" charset="0"/>
              <a:buNone/>
            </a:pPr>
            <a:r>
              <a:rPr lang="en-US" altLang="en-US" sz="1400" b="1">
                <a:solidFill>
                  <a:prstClr val="white"/>
                </a:solidFill>
                <a:latin typeface="Georgia" pitchFamily="18" charset="0"/>
                <a:ea typeface="MS PGothic" pitchFamily="34" charset="-128"/>
              </a:rPr>
              <a:t>Draft initial proposal </a:t>
            </a:r>
          </a:p>
          <a:p>
            <a:pPr algn="ctr">
              <a:buFont typeface="Arial" pitchFamily="34" charset="0"/>
              <a:buNone/>
            </a:pPr>
            <a:r>
              <a:rPr lang="en-US" altLang="en-US" sz="1400" b="1">
                <a:solidFill>
                  <a:prstClr val="white"/>
                </a:solidFill>
                <a:latin typeface="Georgia" pitchFamily="18" charset="0"/>
                <a:ea typeface="MS PGothic" pitchFamily="34" charset="-128"/>
              </a:rPr>
              <a:t>for change,  </a:t>
            </a:r>
          </a:p>
          <a:p>
            <a:pPr algn="ctr">
              <a:buFont typeface="Arial" pitchFamily="34" charset="0"/>
              <a:buNone/>
            </a:pPr>
            <a:r>
              <a:rPr lang="en-US" altLang="en-US" sz="1400" b="1">
                <a:solidFill>
                  <a:prstClr val="white"/>
                </a:solidFill>
                <a:latin typeface="Georgia" pitchFamily="18" charset="0"/>
                <a:ea typeface="MS PGothic" pitchFamily="34" charset="-128"/>
              </a:rPr>
              <a:t>check with </a:t>
            </a:r>
          </a:p>
          <a:p>
            <a:pPr algn="ctr">
              <a:buFont typeface="Arial" pitchFamily="34" charset="0"/>
              <a:buNone/>
            </a:pPr>
            <a:r>
              <a:rPr lang="en-US" altLang="en-US" sz="1400" b="1">
                <a:solidFill>
                  <a:prstClr val="white"/>
                </a:solidFill>
                <a:latin typeface="Georgia" pitchFamily="18" charset="0"/>
                <a:ea typeface="MS PGothic" pitchFamily="34" charset="-128"/>
              </a:rPr>
              <a:t>experts</a:t>
            </a:r>
          </a:p>
        </p:txBody>
      </p:sp>
      <p:sp>
        <p:nvSpPr>
          <p:cNvPr id="46089" name="AutoShape 9"/>
          <p:cNvSpPr>
            <a:spLocks noChangeAspect="1" noChangeArrowheads="1"/>
          </p:cNvSpPr>
          <p:nvPr/>
        </p:nvSpPr>
        <p:spPr bwMode="auto">
          <a:xfrm>
            <a:off x="228600" y="5029200"/>
            <a:ext cx="2590800" cy="1574800"/>
          </a:xfrm>
          <a:prstGeom prst="roundRect">
            <a:avLst>
              <a:gd name="adj" fmla="val 16667"/>
            </a:avLst>
          </a:prstGeom>
          <a:solidFill>
            <a:schemeClr val="accent1"/>
          </a:solidFill>
          <a:ln w="38100">
            <a:solidFill>
              <a:schemeClr val="tx1"/>
            </a:solidFill>
            <a:miter lim="800000"/>
            <a:headEnd/>
            <a:tailEnd/>
          </a:ln>
        </p:spPr>
        <p:txBody>
          <a:bodyPr wrap="none" anchor="ctr"/>
          <a:lstStyle>
            <a:lvl1pPr marL="457200" indent="-457200"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pPr algn="ctr">
              <a:buFont typeface="Arial" pitchFamily="34" charset="0"/>
              <a:buNone/>
            </a:pPr>
            <a:r>
              <a:rPr lang="en-US" altLang="en-US" sz="1400" b="1">
                <a:solidFill>
                  <a:prstClr val="white"/>
                </a:solidFill>
                <a:latin typeface="Georgia" pitchFamily="18" charset="0"/>
                <a:ea typeface="MS PGothic" pitchFamily="34" charset="-128"/>
              </a:rPr>
              <a:t>Promote, </a:t>
            </a:r>
          </a:p>
          <a:p>
            <a:pPr algn="ctr">
              <a:buFont typeface="Arial" pitchFamily="34" charset="0"/>
              <a:buNone/>
            </a:pPr>
            <a:r>
              <a:rPr lang="en-US" altLang="en-US" sz="1400" b="1">
                <a:solidFill>
                  <a:prstClr val="white"/>
                </a:solidFill>
                <a:latin typeface="Georgia" pitchFamily="18" charset="0"/>
                <a:ea typeface="MS PGothic" pitchFamily="34" charset="-128"/>
              </a:rPr>
              <a:t>get everyone on board </a:t>
            </a:r>
          </a:p>
          <a:p>
            <a:pPr algn="ctr">
              <a:buFont typeface="Arial" pitchFamily="34" charset="0"/>
              <a:buNone/>
            </a:pPr>
            <a:r>
              <a:rPr lang="en-US" altLang="en-US" sz="1400" b="1">
                <a:solidFill>
                  <a:prstClr val="white"/>
                </a:solidFill>
                <a:latin typeface="Georgia" pitchFamily="18" charset="0"/>
                <a:ea typeface="MS PGothic" pitchFamily="34" charset="-128"/>
              </a:rPr>
              <a:t>to implement, </a:t>
            </a:r>
          </a:p>
          <a:p>
            <a:pPr algn="ctr">
              <a:buFont typeface="Arial" pitchFamily="34" charset="0"/>
              <a:buNone/>
            </a:pPr>
            <a:r>
              <a:rPr lang="en-US" altLang="en-US" sz="1400" b="1">
                <a:solidFill>
                  <a:prstClr val="white"/>
                </a:solidFill>
                <a:latin typeface="Georgia" pitchFamily="18" charset="0"/>
                <a:ea typeface="MS PGothic" pitchFamily="34" charset="-128"/>
              </a:rPr>
              <a:t>provide training</a:t>
            </a:r>
          </a:p>
        </p:txBody>
      </p:sp>
      <p:sp>
        <p:nvSpPr>
          <p:cNvPr id="46090" name="AutoShape 10"/>
          <p:cNvSpPr>
            <a:spLocks noChangeAspect="1" noChangeArrowheads="1"/>
          </p:cNvSpPr>
          <p:nvPr/>
        </p:nvSpPr>
        <p:spPr bwMode="auto">
          <a:xfrm>
            <a:off x="228600" y="3124200"/>
            <a:ext cx="2590800" cy="1574800"/>
          </a:xfrm>
          <a:prstGeom prst="roundRect">
            <a:avLst>
              <a:gd name="adj" fmla="val 16667"/>
            </a:avLst>
          </a:prstGeom>
          <a:solidFill>
            <a:schemeClr val="accent1"/>
          </a:solidFill>
          <a:ln w="38100">
            <a:solidFill>
              <a:schemeClr val="tx1"/>
            </a:solidFill>
            <a:miter lim="800000"/>
            <a:headEnd/>
            <a:tailEnd/>
          </a:ln>
        </p:spPr>
        <p:txBody>
          <a:bodyPr wrap="none" anchor="ctr"/>
          <a:lstStyle>
            <a:lvl1pPr marL="457200" indent="-457200"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pPr algn="ctr">
              <a:buFont typeface="Arial" pitchFamily="34" charset="0"/>
              <a:buNone/>
            </a:pPr>
            <a:endParaRPr lang="en-US" altLang="en-US" sz="1400" b="1">
              <a:solidFill>
                <a:prstClr val="white"/>
              </a:solidFill>
              <a:latin typeface="Georgia" pitchFamily="18" charset="0"/>
              <a:ea typeface="MS PGothic" pitchFamily="34" charset="-128"/>
            </a:endParaRPr>
          </a:p>
          <a:p>
            <a:pPr algn="ctr">
              <a:buFont typeface="Arial" pitchFamily="34" charset="0"/>
              <a:buNone/>
            </a:pPr>
            <a:r>
              <a:rPr lang="en-US" altLang="en-US" sz="1400" b="1">
                <a:solidFill>
                  <a:prstClr val="white"/>
                </a:solidFill>
                <a:latin typeface="Georgia" pitchFamily="18" charset="0"/>
                <a:ea typeface="MS PGothic" pitchFamily="34" charset="-128"/>
              </a:rPr>
              <a:t>Implement,  </a:t>
            </a:r>
          </a:p>
          <a:p>
            <a:pPr algn="ctr">
              <a:buFont typeface="Arial" pitchFamily="34" charset="0"/>
              <a:buNone/>
            </a:pPr>
            <a:r>
              <a:rPr lang="en-US" altLang="en-US" sz="1400" b="1">
                <a:solidFill>
                  <a:prstClr val="white"/>
                </a:solidFill>
                <a:latin typeface="Georgia" pitchFamily="18" charset="0"/>
                <a:ea typeface="MS PGothic" pitchFamily="34" charset="-128"/>
              </a:rPr>
              <a:t>problem-solve, </a:t>
            </a:r>
          </a:p>
          <a:p>
            <a:pPr algn="ctr">
              <a:buFont typeface="Arial" pitchFamily="34" charset="0"/>
              <a:buNone/>
            </a:pPr>
            <a:r>
              <a:rPr lang="en-US" altLang="en-US" sz="1400" b="1">
                <a:solidFill>
                  <a:prstClr val="white"/>
                </a:solidFill>
                <a:latin typeface="Georgia" pitchFamily="18" charset="0"/>
                <a:ea typeface="MS PGothic" pitchFamily="34" charset="-128"/>
              </a:rPr>
              <a:t>refine, integrate into </a:t>
            </a:r>
          </a:p>
          <a:p>
            <a:pPr algn="ctr">
              <a:buFont typeface="Arial" pitchFamily="34" charset="0"/>
              <a:buNone/>
            </a:pPr>
            <a:r>
              <a:rPr lang="en-US" altLang="en-US" sz="1400" b="1">
                <a:solidFill>
                  <a:prstClr val="white"/>
                </a:solidFill>
                <a:latin typeface="Georgia" pitchFamily="18" charset="0"/>
                <a:ea typeface="MS PGothic" pitchFamily="34" charset="-128"/>
              </a:rPr>
              <a:t>practice, </a:t>
            </a:r>
          </a:p>
          <a:p>
            <a:pPr algn="ctr">
              <a:buFont typeface="Arial" pitchFamily="34" charset="0"/>
              <a:buNone/>
            </a:pPr>
            <a:r>
              <a:rPr lang="en-US" altLang="en-US" sz="1400" b="1">
                <a:solidFill>
                  <a:prstClr val="white"/>
                </a:solidFill>
                <a:latin typeface="Georgia" pitchFamily="18" charset="0"/>
                <a:ea typeface="MS PGothic" pitchFamily="34" charset="-128"/>
              </a:rPr>
              <a:t>check for unintended </a:t>
            </a:r>
          </a:p>
          <a:p>
            <a:pPr algn="ctr">
              <a:buFont typeface="Arial" pitchFamily="34" charset="0"/>
              <a:buNone/>
            </a:pPr>
            <a:r>
              <a:rPr lang="en-US" altLang="en-US" sz="1400" b="1">
                <a:solidFill>
                  <a:prstClr val="white"/>
                </a:solidFill>
                <a:latin typeface="Georgia" pitchFamily="18" charset="0"/>
                <a:ea typeface="MS PGothic" pitchFamily="34" charset="-128"/>
              </a:rPr>
              <a:t>consequences, evaluate</a:t>
            </a:r>
            <a:endParaRPr lang="en-US" altLang="en-US" sz="1400" b="1" i="1">
              <a:solidFill>
                <a:prstClr val="white"/>
              </a:solidFill>
              <a:latin typeface="Georgia" pitchFamily="18" charset="0"/>
              <a:ea typeface="MS PGothic" pitchFamily="34" charset="-128"/>
            </a:endParaRPr>
          </a:p>
          <a:p>
            <a:pPr algn="ctr">
              <a:buFont typeface="Arial" pitchFamily="34" charset="0"/>
              <a:buNone/>
            </a:pPr>
            <a:endParaRPr lang="en-US" altLang="en-US" sz="1400" b="1">
              <a:solidFill>
                <a:prstClr val="white"/>
              </a:solidFill>
              <a:latin typeface="Verdana" pitchFamily="34" charset="0"/>
              <a:ea typeface="MS PGothic" pitchFamily="34" charset="-128"/>
            </a:endParaRPr>
          </a:p>
        </p:txBody>
      </p:sp>
      <p:sp>
        <p:nvSpPr>
          <p:cNvPr id="256011" name="Line 11"/>
          <p:cNvSpPr>
            <a:spLocks noChangeShapeType="1"/>
          </p:cNvSpPr>
          <p:nvPr/>
        </p:nvSpPr>
        <p:spPr bwMode="auto">
          <a:xfrm>
            <a:off x="2784475" y="1758950"/>
            <a:ext cx="533400" cy="0"/>
          </a:xfrm>
          <a:prstGeom prst="line">
            <a:avLst/>
          </a:prstGeom>
          <a:noFill/>
          <a:ln w="76200">
            <a:solidFill>
              <a:schemeClr val="bg2"/>
            </a:solidFill>
            <a:miter lim="800000"/>
            <a:headEnd/>
            <a:tailEnd type="triangle" w="med" len="med"/>
          </a:ln>
        </p:spPr>
        <p:txBody>
          <a:bodyPr wrap="none" anchor="ctr"/>
          <a:lstStyle/>
          <a:p>
            <a:pPr>
              <a:spcBef>
                <a:spcPct val="20000"/>
              </a:spcBef>
              <a:buClr>
                <a:srgbClr val="99CA3C"/>
              </a:buClr>
              <a:buSzPct val="65000"/>
              <a:buFont typeface="Wingdings" pitchFamily="2" charset="2"/>
              <a:buNone/>
              <a:defRPr/>
            </a:pPr>
            <a:endParaRPr lang="en-US">
              <a:solidFill>
                <a:prstClr val="white"/>
              </a:solidFill>
              <a:effectLst>
                <a:outerShdw blurRad="38100" dist="38100" dir="2700000" algn="tl">
                  <a:srgbClr val="000000">
                    <a:alpha val="43137"/>
                  </a:srgbClr>
                </a:outerShdw>
              </a:effectLst>
            </a:endParaRPr>
          </a:p>
        </p:txBody>
      </p:sp>
      <p:sp>
        <p:nvSpPr>
          <p:cNvPr id="256012" name="Line 12"/>
          <p:cNvSpPr>
            <a:spLocks noChangeShapeType="1"/>
          </p:cNvSpPr>
          <p:nvPr/>
        </p:nvSpPr>
        <p:spPr bwMode="auto">
          <a:xfrm>
            <a:off x="5737225" y="1785938"/>
            <a:ext cx="533400" cy="0"/>
          </a:xfrm>
          <a:prstGeom prst="line">
            <a:avLst/>
          </a:prstGeom>
          <a:noFill/>
          <a:ln w="76200">
            <a:solidFill>
              <a:schemeClr val="bg2"/>
            </a:solidFill>
            <a:miter lim="800000"/>
            <a:headEnd/>
            <a:tailEnd type="triangle" w="med" len="med"/>
          </a:ln>
        </p:spPr>
        <p:txBody>
          <a:bodyPr wrap="none" anchor="ctr"/>
          <a:lstStyle/>
          <a:p>
            <a:pPr>
              <a:spcBef>
                <a:spcPct val="20000"/>
              </a:spcBef>
              <a:buClr>
                <a:srgbClr val="99CA3C"/>
              </a:buClr>
              <a:buSzPct val="65000"/>
              <a:buFont typeface="Wingdings" pitchFamily="2" charset="2"/>
              <a:buNone/>
              <a:defRPr/>
            </a:pPr>
            <a:endParaRPr lang="en-US">
              <a:solidFill>
                <a:prstClr val="white"/>
              </a:solidFill>
              <a:effectLst>
                <a:outerShdw blurRad="38100" dist="38100" dir="2700000" algn="tl">
                  <a:srgbClr val="000000">
                    <a:alpha val="43137"/>
                  </a:srgbClr>
                </a:outerShdw>
              </a:effectLst>
            </a:endParaRPr>
          </a:p>
        </p:txBody>
      </p:sp>
      <p:sp>
        <p:nvSpPr>
          <p:cNvPr id="256013" name="Line 15"/>
          <p:cNvSpPr>
            <a:spLocks noChangeShapeType="1"/>
          </p:cNvSpPr>
          <p:nvPr/>
        </p:nvSpPr>
        <p:spPr bwMode="auto">
          <a:xfrm flipH="1">
            <a:off x="5486400" y="5791200"/>
            <a:ext cx="685800" cy="0"/>
          </a:xfrm>
          <a:prstGeom prst="line">
            <a:avLst/>
          </a:prstGeom>
          <a:noFill/>
          <a:ln w="76200">
            <a:solidFill>
              <a:schemeClr val="bg2"/>
            </a:solidFill>
            <a:miter lim="800000"/>
            <a:headEnd/>
            <a:tailEnd type="triangle" w="med" len="med"/>
          </a:ln>
        </p:spPr>
        <p:txBody>
          <a:bodyPr wrap="none" anchor="ctr"/>
          <a:lstStyle/>
          <a:p>
            <a:pPr>
              <a:spcBef>
                <a:spcPct val="20000"/>
              </a:spcBef>
              <a:buClr>
                <a:srgbClr val="99CA3C"/>
              </a:buClr>
              <a:buSzPct val="65000"/>
              <a:buFont typeface="Wingdings" pitchFamily="2" charset="2"/>
              <a:buNone/>
              <a:defRPr/>
            </a:pPr>
            <a:endParaRPr lang="en-US">
              <a:solidFill>
                <a:prstClr val="white"/>
              </a:solidFill>
              <a:effectLst>
                <a:outerShdw blurRad="38100" dist="38100" dir="2700000" algn="tl">
                  <a:srgbClr val="000000">
                    <a:alpha val="43137"/>
                  </a:srgbClr>
                </a:outerShdw>
              </a:effectLst>
            </a:endParaRPr>
          </a:p>
        </p:txBody>
      </p:sp>
      <p:sp>
        <p:nvSpPr>
          <p:cNvPr id="256014" name="Line 17"/>
          <p:cNvSpPr>
            <a:spLocks noChangeShapeType="1"/>
          </p:cNvSpPr>
          <p:nvPr/>
        </p:nvSpPr>
        <p:spPr bwMode="auto">
          <a:xfrm flipV="1">
            <a:off x="1524000" y="4572000"/>
            <a:ext cx="0" cy="533400"/>
          </a:xfrm>
          <a:prstGeom prst="line">
            <a:avLst/>
          </a:prstGeom>
          <a:noFill/>
          <a:ln w="76200">
            <a:solidFill>
              <a:schemeClr val="bg2"/>
            </a:solidFill>
            <a:miter lim="800000"/>
            <a:headEnd/>
            <a:tailEnd type="triangle" w="med" len="med"/>
          </a:ln>
        </p:spPr>
        <p:txBody>
          <a:bodyPr wrap="none" anchor="ctr"/>
          <a:lstStyle/>
          <a:p>
            <a:pPr>
              <a:spcBef>
                <a:spcPct val="20000"/>
              </a:spcBef>
              <a:buClr>
                <a:srgbClr val="99CA3C"/>
              </a:buClr>
              <a:buSzPct val="65000"/>
              <a:buFont typeface="Wingdings" pitchFamily="2" charset="2"/>
              <a:buNone/>
              <a:defRPr/>
            </a:pPr>
            <a:endParaRPr lang="en-US">
              <a:solidFill>
                <a:prstClr val="white"/>
              </a:solidFill>
              <a:effectLst>
                <a:outerShdw blurRad="38100" dist="38100" dir="2700000" algn="tl">
                  <a:srgbClr val="000000">
                    <a:alpha val="43137"/>
                  </a:srgbClr>
                </a:outerShdw>
              </a:effectLst>
            </a:endParaRPr>
          </a:p>
        </p:txBody>
      </p:sp>
      <p:sp>
        <p:nvSpPr>
          <p:cNvPr id="46095" name="Text Box 18"/>
          <p:cNvSpPr txBox="1">
            <a:spLocks noChangeArrowheads="1"/>
          </p:cNvSpPr>
          <p:nvPr/>
        </p:nvSpPr>
        <p:spPr bwMode="auto">
          <a:xfrm>
            <a:off x="304803" y="1219200"/>
            <a:ext cx="3540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r>
              <a:rPr lang="en-US" altLang="en-US" sz="2400" b="1">
                <a:solidFill>
                  <a:srgbClr val="99CA3C"/>
                </a:solidFill>
                <a:latin typeface="Garamond" pitchFamily="18" charset="0"/>
                <a:ea typeface="MS PGothic" pitchFamily="34" charset="-128"/>
              </a:rPr>
              <a:t>1</a:t>
            </a:r>
          </a:p>
        </p:txBody>
      </p:sp>
      <p:sp>
        <p:nvSpPr>
          <p:cNvPr id="46096" name="Text Box 19"/>
          <p:cNvSpPr txBox="1">
            <a:spLocks noChangeArrowheads="1"/>
          </p:cNvSpPr>
          <p:nvPr/>
        </p:nvSpPr>
        <p:spPr bwMode="auto">
          <a:xfrm>
            <a:off x="3200403" y="1219200"/>
            <a:ext cx="3540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r>
              <a:rPr lang="en-US" altLang="en-US" sz="2400" b="1">
                <a:solidFill>
                  <a:srgbClr val="99CA3C"/>
                </a:solidFill>
                <a:latin typeface="Garamond" pitchFamily="18" charset="0"/>
                <a:ea typeface="MS PGothic" pitchFamily="34" charset="-128"/>
              </a:rPr>
              <a:t>2</a:t>
            </a:r>
          </a:p>
        </p:txBody>
      </p:sp>
      <p:sp>
        <p:nvSpPr>
          <p:cNvPr id="46097" name="Text Box 20"/>
          <p:cNvSpPr txBox="1">
            <a:spLocks noChangeArrowheads="1"/>
          </p:cNvSpPr>
          <p:nvPr/>
        </p:nvSpPr>
        <p:spPr bwMode="auto">
          <a:xfrm>
            <a:off x="6096003" y="1219200"/>
            <a:ext cx="3540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r>
              <a:rPr lang="en-US" altLang="en-US" sz="2400" b="1">
                <a:solidFill>
                  <a:srgbClr val="99CA3C"/>
                </a:solidFill>
                <a:latin typeface="Garamond" pitchFamily="18" charset="0"/>
                <a:ea typeface="MS PGothic" pitchFamily="34" charset="-128"/>
              </a:rPr>
              <a:t>3</a:t>
            </a:r>
          </a:p>
        </p:txBody>
      </p:sp>
      <p:sp>
        <p:nvSpPr>
          <p:cNvPr id="46098" name="Text Box 21"/>
          <p:cNvSpPr txBox="1">
            <a:spLocks noChangeArrowheads="1"/>
          </p:cNvSpPr>
          <p:nvPr/>
        </p:nvSpPr>
        <p:spPr bwMode="auto">
          <a:xfrm>
            <a:off x="6096003" y="3124200"/>
            <a:ext cx="3540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r>
              <a:rPr lang="en-US" altLang="en-US" sz="2400" b="1">
                <a:solidFill>
                  <a:srgbClr val="99CA3C"/>
                </a:solidFill>
                <a:latin typeface="Garamond" pitchFamily="18" charset="0"/>
                <a:ea typeface="MS PGothic" pitchFamily="34" charset="-128"/>
              </a:rPr>
              <a:t>4</a:t>
            </a:r>
          </a:p>
        </p:txBody>
      </p:sp>
      <p:sp>
        <p:nvSpPr>
          <p:cNvPr id="46099" name="Text Box 22"/>
          <p:cNvSpPr txBox="1">
            <a:spLocks noChangeArrowheads="1"/>
          </p:cNvSpPr>
          <p:nvPr/>
        </p:nvSpPr>
        <p:spPr bwMode="auto">
          <a:xfrm>
            <a:off x="304802" y="5105405"/>
            <a:ext cx="32893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r>
              <a:rPr lang="en-US" altLang="en-US" sz="2400" b="1">
                <a:solidFill>
                  <a:srgbClr val="99CA3C"/>
                </a:solidFill>
                <a:latin typeface="Garamond" pitchFamily="18" charset="0"/>
                <a:ea typeface="MS PGothic" pitchFamily="34" charset="-128"/>
              </a:rPr>
              <a:t>7</a:t>
            </a:r>
          </a:p>
        </p:txBody>
      </p:sp>
      <p:sp>
        <p:nvSpPr>
          <p:cNvPr id="46100" name="Text Box 23"/>
          <p:cNvSpPr txBox="1">
            <a:spLocks noChangeArrowheads="1"/>
          </p:cNvSpPr>
          <p:nvPr/>
        </p:nvSpPr>
        <p:spPr bwMode="auto">
          <a:xfrm>
            <a:off x="3200403" y="5029200"/>
            <a:ext cx="3540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r>
              <a:rPr lang="en-US" altLang="en-US" sz="2400" b="1">
                <a:solidFill>
                  <a:srgbClr val="99CA3C"/>
                </a:solidFill>
                <a:latin typeface="Garamond" pitchFamily="18" charset="0"/>
                <a:ea typeface="MS PGothic" pitchFamily="34" charset="-128"/>
              </a:rPr>
              <a:t>6</a:t>
            </a:r>
          </a:p>
        </p:txBody>
      </p:sp>
      <p:sp>
        <p:nvSpPr>
          <p:cNvPr id="46101" name="Text Box 24"/>
          <p:cNvSpPr txBox="1">
            <a:spLocks noChangeArrowheads="1"/>
          </p:cNvSpPr>
          <p:nvPr/>
        </p:nvSpPr>
        <p:spPr bwMode="auto">
          <a:xfrm>
            <a:off x="6096003" y="5029200"/>
            <a:ext cx="3540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r>
              <a:rPr lang="en-US" altLang="en-US" sz="2400" b="1">
                <a:solidFill>
                  <a:srgbClr val="99CA3C"/>
                </a:solidFill>
                <a:latin typeface="Garamond" pitchFamily="18" charset="0"/>
                <a:ea typeface="MS PGothic" pitchFamily="34" charset="-128"/>
              </a:rPr>
              <a:t>5</a:t>
            </a:r>
          </a:p>
        </p:txBody>
      </p:sp>
      <p:sp>
        <p:nvSpPr>
          <p:cNvPr id="46102" name="Text Box 25"/>
          <p:cNvSpPr txBox="1">
            <a:spLocks noChangeArrowheads="1"/>
          </p:cNvSpPr>
          <p:nvPr/>
        </p:nvSpPr>
        <p:spPr bwMode="auto">
          <a:xfrm>
            <a:off x="304802" y="3200404"/>
            <a:ext cx="32893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r>
              <a:rPr lang="en-US" altLang="en-US" sz="2400" b="1">
                <a:solidFill>
                  <a:srgbClr val="99CA3C"/>
                </a:solidFill>
                <a:latin typeface="Garamond" pitchFamily="18" charset="0"/>
                <a:ea typeface="MS PGothic" pitchFamily="34" charset="-128"/>
              </a:rPr>
              <a:t>8</a:t>
            </a:r>
          </a:p>
        </p:txBody>
      </p:sp>
      <p:sp>
        <p:nvSpPr>
          <p:cNvPr id="361498" name="Rectangle 26"/>
          <p:cNvSpPr>
            <a:spLocks noChangeArrowheads="1"/>
          </p:cNvSpPr>
          <p:nvPr/>
        </p:nvSpPr>
        <p:spPr bwMode="auto">
          <a:xfrm>
            <a:off x="6019802" y="3276601"/>
            <a:ext cx="2513013" cy="954107"/>
          </a:xfrm>
          <a:prstGeom prst="rect">
            <a:avLst/>
          </a:prstGeom>
          <a:noFill/>
          <a:ln w="9525">
            <a:noFill/>
            <a:miter lim="800000"/>
            <a:headEnd/>
            <a:tailEnd/>
          </a:ln>
          <a:effectLst/>
        </p:spPr>
        <p:txBody>
          <a:bodyPr>
            <a:spAutoFit/>
          </a:bodyPr>
          <a:lstStyle/>
          <a:p>
            <a:pPr eaLnBrk="0" hangingPunct="0">
              <a:spcBef>
                <a:spcPct val="50000"/>
              </a:spcBef>
              <a:buFont typeface="Arial" charset="0"/>
              <a:buNone/>
              <a:defRPr/>
            </a:pPr>
            <a:endParaRPr lang="en-US" sz="1400" b="1" dirty="0">
              <a:solidFill>
                <a:prstClr val="white"/>
              </a:solidFill>
              <a:latin typeface="Georgia" pitchFamily="18" charset="0"/>
              <a:ea typeface="MS PGothic" pitchFamily="34" charset="-128"/>
            </a:endParaRPr>
          </a:p>
          <a:p>
            <a:pPr marL="457200" indent="-457200" algn="ctr" eaLnBrk="0" hangingPunct="0">
              <a:buFont typeface="Arial" charset="0"/>
              <a:buNone/>
              <a:defRPr/>
            </a:pPr>
            <a:r>
              <a:rPr lang="en-US" sz="1400" b="1" dirty="0">
                <a:solidFill>
                  <a:prstClr val="white"/>
                </a:solidFill>
                <a:latin typeface="Georgia" pitchFamily="18" charset="0"/>
                <a:ea typeface="MS PGothic" pitchFamily="34" charset="-128"/>
              </a:rPr>
              <a:t>      Approach/involve </a:t>
            </a:r>
          </a:p>
          <a:p>
            <a:pPr marL="457200" indent="-457200" algn="ctr" eaLnBrk="0" hangingPunct="0">
              <a:buFont typeface="Arial" charset="0"/>
              <a:buNone/>
              <a:defRPr/>
            </a:pPr>
            <a:r>
              <a:rPr lang="en-US" sz="1400" b="1" dirty="0">
                <a:solidFill>
                  <a:prstClr val="white"/>
                </a:solidFill>
                <a:latin typeface="Georgia" pitchFamily="18" charset="0"/>
                <a:ea typeface="MS PGothic" pitchFamily="34" charset="-128"/>
              </a:rPr>
              <a:t>      decision-makers</a:t>
            </a:r>
          </a:p>
          <a:p>
            <a:pPr marL="457200" indent="-457200" algn="ctr" eaLnBrk="0" hangingPunct="0">
              <a:buFont typeface="Arial" charset="0"/>
              <a:buNone/>
              <a:defRPr/>
            </a:pPr>
            <a:r>
              <a:rPr lang="en-US" sz="1400" b="1" dirty="0">
                <a:solidFill>
                  <a:prstClr val="white"/>
                </a:solidFill>
                <a:latin typeface="Georgia" pitchFamily="18" charset="0"/>
                <a:ea typeface="MS PGothic" pitchFamily="34" charset="-128"/>
              </a:rPr>
              <a:t>   in proposal for change</a:t>
            </a:r>
          </a:p>
        </p:txBody>
      </p:sp>
      <p:sp>
        <p:nvSpPr>
          <p:cNvPr id="46104" name="Rectangle 27"/>
          <p:cNvSpPr>
            <a:spLocks noChangeArrowheads="1"/>
          </p:cNvSpPr>
          <p:nvPr/>
        </p:nvSpPr>
        <p:spPr bwMode="auto">
          <a:xfrm>
            <a:off x="6248400" y="5334000"/>
            <a:ext cx="2133600"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eaLnBrk="0" hangingPunct="0">
              <a:defRPr sz="3600">
                <a:solidFill>
                  <a:schemeClr val="tx1"/>
                </a:solidFill>
                <a:latin typeface="Tahoma" pitchFamily="34" charset="0"/>
                <a:cs typeface="Arial" pitchFamily="34" charset="0"/>
              </a:defRPr>
            </a:lvl1pPr>
            <a:lvl2pPr marL="742950" indent="-285750" eaLnBrk="0" hangingPunct="0">
              <a:defRPr sz="3600">
                <a:solidFill>
                  <a:schemeClr val="tx1"/>
                </a:solidFill>
                <a:latin typeface="Tahoma" pitchFamily="34" charset="0"/>
                <a:cs typeface="Arial" pitchFamily="34" charset="0"/>
              </a:defRPr>
            </a:lvl2pPr>
            <a:lvl3pPr marL="1143000" indent="-228600" eaLnBrk="0" hangingPunct="0">
              <a:defRPr sz="3600">
                <a:solidFill>
                  <a:schemeClr val="tx1"/>
                </a:solidFill>
                <a:latin typeface="Tahoma" pitchFamily="34" charset="0"/>
                <a:cs typeface="Arial" pitchFamily="34" charset="0"/>
              </a:defRPr>
            </a:lvl3pPr>
            <a:lvl4pPr marL="1600200" indent="-228600" eaLnBrk="0" hangingPunct="0">
              <a:defRPr sz="3600">
                <a:solidFill>
                  <a:schemeClr val="tx1"/>
                </a:solidFill>
                <a:latin typeface="Tahoma" pitchFamily="34" charset="0"/>
                <a:cs typeface="Arial" pitchFamily="34" charset="0"/>
              </a:defRPr>
            </a:lvl4pPr>
            <a:lvl5pPr marL="2057400" indent="-228600" eaLnBrk="0" hangingPunct="0">
              <a:defRPr sz="36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Tahoma" pitchFamily="34" charset="0"/>
                <a:cs typeface="Arial" pitchFamily="34" charset="0"/>
              </a:defRPr>
            </a:lvl9pPr>
          </a:lstStyle>
          <a:p>
            <a:pPr algn="ctr"/>
            <a:r>
              <a:rPr lang="en-US" altLang="en-US" sz="1400" b="1">
                <a:solidFill>
                  <a:prstClr val="white"/>
                </a:solidFill>
                <a:latin typeface="Georgia" pitchFamily="18" charset="0"/>
                <a:ea typeface="MS PGothic" pitchFamily="34" charset="-128"/>
              </a:rPr>
              <a:t>Working group</a:t>
            </a:r>
          </a:p>
          <a:p>
            <a:pPr algn="ctr"/>
            <a:r>
              <a:rPr lang="en-US" altLang="en-US" sz="1400" b="1">
                <a:solidFill>
                  <a:prstClr val="white"/>
                </a:solidFill>
                <a:latin typeface="Georgia" pitchFamily="18" charset="0"/>
                <a:ea typeface="MS PGothic" pitchFamily="34" charset="-128"/>
              </a:rPr>
              <a:t>meetings</a:t>
            </a:r>
          </a:p>
          <a:p>
            <a:pPr algn="ctr"/>
            <a:r>
              <a:rPr lang="en-US" altLang="en-US" sz="1400" b="1">
                <a:solidFill>
                  <a:prstClr val="white"/>
                </a:solidFill>
                <a:latin typeface="Georgia" pitchFamily="18" charset="0"/>
                <a:ea typeface="MS PGothic" pitchFamily="34" charset="-128"/>
              </a:rPr>
              <a:t>develop solutions</a:t>
            </a:r>
          </a:p>
        </p:txBody>
      </p:sp>
      <p:sp>
        <p:nvSpPr>
          <p:cNvPr id="256025" name="Line 17"/>
          <p:cNvSpPr>
            <a:spLocks noChangeShapeType="1"/>
          </p:cNvSpPr>
          <p:nvPr/>
        </p:nvSpPr>
        <p:spPr bwMode="auto">
          <a:xfrm>
            <a:off x="7361238" y="4543425"/>
            <a:ext cx="0" cy="533400"/>
          </a:xfrm>
          <a:prstGeom prst="line">
            <a:avLst/>
          </a:prstGeom>
          <a:noFill/>
          <a:ln w="76200">
            <a:solidFill>
              <a:schemeClr val="bg2"/>
            </a:solidFill>
            <a:miter lim="800000"/>
            <a:headEnd/>
            <a:tailEnd type="triangle" w="med" len="med"/>
          </a:ln>
        </p:spPr>
        <p:txBody>
          <a:bodyPr wrap="none" anchor="ctr"/>
          <a:lstStyle/>
          <a:p>
            <a:pPr>
              <a:spcBef>
                <a:spcPct val="20000"/>
              </a:spcBef>
              <a:buClr>
                <a:srgbClr val="99CA3C"/>
              </a:buClr>
              <a:buSzPct val="65000"/>
              <a:buFont typeface="Wingdings" pitchFamily="2" charset="2"/>
              <a:buNone/>
              <a:defRPr/>
            </a:pPr>
            <a:endParaRPr lang="en-US">
              <a:solidFill>
                <a:prstClr val="white"/>
              </a:solidFill>
              <a:effectLst>
                <a:outerShdw blurRad="38100" dist="38100" dir="2700000" algn="tl">
                  <a:srgbClr val="000000">
                    <a:alpha val="43137"/>
                  </a:srgbClr>
                </a:outerShdw>
              </a:effectLst>
            </a:endParaRPr>
          </a:p>
        </p:txBody>
      </p:sp>
      <p:sp>
        <p:nvSpPr>
          <p:cNvPr id="256026" name="Line 17"/>
          <p:cNvSpPr>
            <a:spLocks noChangeShapeType="1"/>
          </p:cNvSpPr>
          <p:nvPr/>
        </p:nvSpPr>
        <p:spPr bwMode="auto">
          <a:xfrm>
            <a:off x="7361238" y="2590800"/>
            <a:ext cx="0" cy="533400"/>
          </a:xfrm>
          <a:prstGeom prst="line">
            <a:avLst/>
          </a:prstGeom>
          <a:noFill/>
          <a:ln w="76200">
            <a:solidFill>
              <a:schemeClr val="bg2"/>
            </a:solidFill>
            <a:miter lim="800000"/>
            <a:headEnd/>
            <a:tailEnd type="triangle" w="med" len="med"/>
          </a:ln>
        </p:spPr>
        <p:txBody>
          <a:bodyPr wrap="none" anchor="ctr"/>
          <a:lstStyle/>
          <a:p>
            <a:pPr>
              <a:spcBef>
                <a:spcPct val="20000"/>
              </a:spcBef>
              <a:buClr>
                <a:srgbClr val="99CA3C"/>
              </a:buClr>
              <a:buSzPct val="65000"/>
              <a:buFont typeface="Wingdings" pitchFamily="2" charset="2"/>
              <a:buNone/>
              <a:defRPr/>
            </a:pPr>
            <a:endParaRPr lang="en-US">
              <a:solidFill>
                <a:prstClr val="white"/>
              </a:solidFill>
              <a:effectLst>
                <a:outerShdw blurRad="38100" dist="38100" dir="2700000" algn="tl">
                  <a:srgbClr val="000000">
                    <a:alpha val="43137"/>
                  </a:srgbClr>
                </a:outerShdw>
              </a:effectLst>
            </a:endParaRPr>
          </a:p>
        </p:txBody>
      </p:sp>
      <p:sp>
        <p:nvSpPr>
          <p:cNvPr id="256027" name="Line 15"/>
          <p:cNvSpPr>
            <a:spLocks noChangeShapeType="1"/>
          </p:cNvSpPr>
          <p:nvPr/>
        </p:nvSpPr>
        <p:spPr bwMode="auto">
          <a:xfrm flipH="1">
            <a:off x="2632075" y="5791200"/>
            <a:ext cx="685800" cy="0"/>
          </a:xfrm>
          <a:prstGeom prst="line">
            <a:avLst/>
          </a:prstGeom>
          <a:noFill/>
          <a:ln w="76200">
            <a:solidFill>
              <a:schemeClr val="bg2"/>
            </a:solidFill>
            <a:miter lim="800000"/>
            <a:headEnd/>
            <a:tailEnd type="triangle" w="med" len="med"/>
          </a:ln>
        </p:spPr>
        <p:txBody>
          <a:bodyPr wrap="none" anchor="ctr"/>
          <a:lstStyle/>
          <a:p>
            <a:pPr>
              <a:spcBef>
                <a:spcPct val="20000"/>
              </a:spcBef>
              <a:buClr>
                <a:srgbClr val="99CA3C"/>
              </a:buClr>
              <a:buSzPct val="65000"/>
              <a:buFont typeface="Wingdings" pitchFamily="2" charset="2"/>
              <a:buNone/>
              <a:defRPr/>
            </a:pPr>
            <a:endParaRPr lang="en-US">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55541094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066800"/>
          </a:xfrm>
        </p:spPr>
        <p:txBody>
          <a:bodyPr/>
          <a:lstStyle/>
          <a:p>
            <a:r>
              <a:rPr lang="en-US" dirty="0" smtClean="0"/>
              <a:t>Individual vs. Case Issues</a:t>
            </a:r>
            <a:endParaRPr lang="en-US" dirty="0"/>
          </a:p>
        </p:txBody>
      </p:sp>
      <p:sp>
        <p:nvSpPr>
          <p:cNvPr id="3" name="Content Placeholder 2"/>
          <p:cNvSpPr>
            <a:spLocks noGrp="1"/>
          </p:cNvSpPr>
          <p:nvPr>
            <p:ph idx="1"/>
          </p:nvPr>
        </p:nvSpPr>
        <p:spPr>
          <a:xfrm>
            <a:off x="508001" y="1905000"/>
            <a:ext cx="6447501" cy="4136363"/>
          </a:xfrm>
        </p:spPr>
        <p:txBody>
          <a:bodyPr/>
          <a:lstStyle/>
          <a:p>
            <a:pPr marL="0" indent="0">
              <a:buNone/>
            </a:pPr>
            <a:r>
              <a:rPr lang="en-US" sz="2400" dirty="0" smtClean="0"/>
              <a:t>Individual case issues: </a:t>
            </a:r>
          </a:p>
          <a:p>
            <a:r>
              <a:rPr lang="en-US" dirty="0" smtClean="0"/>
              <a:t>Lack skills or training</a:t>
            </a:r>
          </a:p>
          <a:p>
            <a:r>
              <a:rPr lang="en-US" dirty="0" smtClean="0"/>
              <a:t>Is not following existing policy or competent practice</a:t>
            </a:r>
          </a:p>
          <a:p>
            <a:r>
              <a:rPr lang="en-US" dirty="0" smtClean="0"/>
              <a:t>Is not typical of accepted practices within the agency</a:t>
            </a:r>
          </a:p>
          <a:p>
            <a:endParaRPr lang="en-US" dirty="0"/>
          </a:p>
          <a:p>
            <a:pPr marL="0" indent="0">
              <a:buNone/>
            </a:pPr>
            <a:r>
              <a:rPr lang="en-US" sz="2400" dirty="0" smtClean="0"/>
              <a:t>Systemic issues: </a:t>
            </a:r>
          </a:p>
          <a:p>
            <a:r>
              <a:rPr lang="en-US" dirty="0" smtClean="0"/>
              <a:t>Problematic practices resulting from the way the agency organizes workers to do their jobs.  </a:t>
            </a:r>
            <a:endParaRPr lang="en-US" dirty="0"/>
          </a:p>
        </p:txBody>
      </p:sp>
    </p:spTree>
    <p:extLst>
      <p:ext uri="{BB962C8B-B14F-4D97-AF65-F5344CB8AC3E}">
        <p14:creationId xmlns:p14="http://schemas.microsoft.com/office/powerpoint/2010/main" xmlns="" val="243086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000" dirty="0" smtClean="0"/>
              <a:t>Battering</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pPr marL="0" lvl="0" indent="0" defTabSz="914400" eaLnBrk="0" fontAlgn="base" hangingPunct="0">
              <a:spcBef>
                <a:spcPct val="20000"/>
              </a:spcBef>
              <a:spcAft>
                <a:spcPct val="0"/>
              </a:spcAft>
              <a:buClr>
                <a:srgbClr val="00CCFF"/>
              </a:buClr>
              <a:buSzPct val="65000"/>
              <a:buNone/>
            </a:pPr>
            <a:r>
              <a:rPr lang="en-US" sz="2800" kern="0" dirty="0">
                <a:solidFill>
                  <a:srgbClr val="FFFFFF"/>
                </a:solidFill>
                <a:effectLst>
                  <a:outerShdw blurRad="38100" dist="38100" dir="2700000" algn="tl">
                    <a:srgbClr val="000000"/>
                  </a:outerShdw>
                </a:effectLst>
                <a:ea typeface="ＭＳ Ｐゴシック" pitchFamily="34" charset="-128"/>
              </a:rPr>
              <a:t>An ongoing patterned use of intimidation, coercion, and violence as well as other tactics of control to establish and maintain a relationship of dominance over an intimate partner. </a:t>
            </a:r>
          </a:p>
          <a:p>
            <a:pPr marL="0" lvl="0" indent="0" defTabSz="914400" eaLnBrk="0" fontAlgn="base" hangingPunct="0">
              <a:spcBef>
                <a:spcPct val="20000"/>
              </a:spcBef>
              <a:spcAft>
                <a:spcPct val="0"/>
              </a:spcAft>
              <a:buClr>
                <a:srgbClr val="00CCFF"/>
              </a:buClr>
              <a:buSzPct val="65000"/>
              <a:buFont typeface="Wingdings" pitchFamily="2" charset="2"/>
              <a:buChar char="n"/>
            </a:pPr>
            <a:endParaRPr lang="en-US" sz="2800" kern="0" dirty="0">
              <a:solidFill>
                <a:srgbClr val="FFFFFF"/>
              </a:solidFill>
              <a:effectLst>
                <a:outerShdw blurRad="38100" dist="38100" dir="2700000" algn="tl">
                  <a:srgbClr val="000000"/>
                </a:outerShdw>
              </a:effectLst>
              <a:ea typeface="ＭＳ Ｐゴシック" pitchFamily="34" charset="-128"/>
            </a:endParaRPr>
          </a:p>
          <a:p>
            <a:pPr marL="0" lvl="0" indent="0" defTabSz="914400" eaLnBrk="0" fontAlgn="base" hangingPunct="0">
              <a:spcBef>
                <a:spcPct val="20000"/>
              </a:spcBef>
              <a:spcAft>
                <a:spcPct val="0"/>
              </a:spcAft>
              <a:buClr>
                <a:srgbClr val="00CCFF"/>
              </a:buClr>
              <a:buSzPct val="65000"/>
              <a:buNone/>
            </a:pPr>
            <a:r>
              <a:rPr lang="en-US" sz="2800" kern="0" dirty="0">
                <a:solidFill>
                  <a:srgbClr val="FFFFFF"/>
                </a:solidFill>
                <a:effectLst>
                  <a:outerShdw blurRad="38100" dist="38100" dir="2700000" algn="tl">
                    <a:srgbClr val="000000"/>
                  </a:outerShdw>
                </a:effectLst>
                <a:ea typeface="ＭＳ Ｐゴシック" pitchFamily="34" charset="-128"/>
              </a:rPr>
              <a:t>When a person systematically utilizes various tactics of restricting an intimate partner</a:t>
            </a:r>
            <a:r>
              <a:rPr lang="en-US" altLang="en-US" sz="2800" kern="0" dirty="0">
                <a:solidFill>
                  <a:srgbClr val="FFFFFF"/>
                </a:solidFill>
                <a:effectLst>
                  <a:outerShdw blurRad="38100" dist="38100" dir="2700000" algn="tl">
                    <a:srgbClr val="000000"/>
                  </a:outerShdw>
                </a:effectLst>
                <a:ea typeface="ＭＳ Ｐゴシック" pitchFamily="34" charset="-128"/>
              </a:rPr>
              <a:t>’</a:t>
            </a:r>
            <a:r>
              <a:rPr lang="en-US" sz="2800" kern="0" dirty="0">
                <a:solidFill>
                  <a:srgbClr val="FFFFFF"/>
                </a:solidFill>
                <a:effectLst>
                  <a:outerShdw blurRad="38100" dist="38100" dir="2700000" algn="tl">
                    <a:srgbClr val="000000"/>
                  </a:outerShdw>
                </a:effectLst>
                <a:ea typeface="ＭＳ Ｐゴシック" pitchFamily="34" charset="-128"/>
              </a:rPr>
              <a:t>s autonomy and uses force or the threat of force as a coercive </a:t>
            </a:r>
            <a:r>
              <a:rPr lang="en-US" sz="2800" kern="0" dirty="0" smtClean="0">
                <a:solidFill>
                  <a:srgbClr val="FFFFFF"/>
                </a:solidFill>
                <a:effectLst>
                  <a:outerShdw blurRad="38100" dist="38100" dir="2700000" algn="tl">
                    <a:srgbClr val="000000"/>
                  </a:outerShdw>
                </a:effectLst>
                <a:ea typeface="ＭＳ Ｐゴシック" pitchFamily="34" charset="-128"/>
              </a:rPr>
              <a:t>tactic.  It </a:t>
            </a:r>
            <a:r>
              <a:rPr lang="en-US" sz="2800" kern="0" dirty="0">
                <a:solidFill>
                  <a:srgbClr val="FFFFFF"/>
                </a:solidFill>
                <a:effectLst>
                  <a:outerShdw blurRad="38100" dist="38100" dir="2700000" algn="tl">
                    <a:srgbClr val="000000"/>
                  </a:outerShdw>
                </a:effectLst>
                <a:ea typeface="ＭＳ Ｐゴシック" pitchFamily="34" charset="-128"/>
              </a:rPr>
              <a:t>is much more than a </a:t>
            </a:r>
            <a:r>
              <a:rPr lang="en-US" sz="2800" kern="0" dirty="0" smtClean="0">
                <a:solidFill>
                  <a:srgbClr val="FFFFFF"/>
                </a:solidFill>
                <a:effectLst>
                  <a:outerShdw blurRad="38100" dist="38100" dir="2700000" algn="tl">
                    <a:srgbClr val="000000"/>
                  </a:outerShdw>
                </a:effectLst>
                <a:ea typeface="ＭＳ Ｐゴシック" pitchFamily="34" charset="-128"/>
              </a:rPr>
              <a:t>single act of violence or intimidation. </a:t>
            </a:r>
            <a:endParaRPr lang="en-US" sz="2800" kern="0" dirty="0">
              <a:solidFill>
                <a:srgbClr val="FFFFFF"/>
              </a:solidFill>
              <a:effectLst>
                <a:outerShdw blurRad="38100" dist="38100" dir="2700000" algn="tl">
                  <a:srgbClr val="000000"/>
                </a:outerShdw>
              </a:effectLst>
              <a:ea typeface="ＭＳ Ｐゴシック" pitchFamily="34" charset="-128"/>
            </a:endParaRPr>
          </a:p>
          <a:p>
            <a:pPr lvl="0" defTabSz="914400" fontAlgn="base">
              <a:spcBef>
                <a:spcPct val="20000"/>
              </a:spcBef>
              <a:spcAft>
                <a:spcPct val="0"/>
              </a:spcAft>
              <a:buClr>
                <a:srgbClr val="00CCFF"/>
              </a:buClr>
              <a:buSzPct val="65000"/>
              <a:buNone/>
              <a:defRPr/>
            </a:pPr>
            <a:endParaRPr lang="en-US" sz="1500" i="1" kern="0" dirty="0" smtClean="0">
              <a:solidFill>
                <a:srgbClr val="FFFFFF"/>
              </a:solidFill>
              <a:effectLst>
                <a:outerShdw blurRad="38100" dist="38100" dir="2700000" algn="tl">
                  <a:srgbClr val="000000"/>
                </a:outerShdw>
              </a:effectLst>
            </a:endParaRPr>
          </a:p>
          <a:p>
            <a:pPr lvl="0" defTabSz="914400" fontAlgn="base">
              <a:spcBef>
                <a:spcPct val="20000"/>
              </a:spcBef>
              <a:spcAft>
                <a:spcPct val="0"/>
              </a:spcAft>
              <a:buClr>
                <a:srgbClr val="00CCFF"/>
              </a:buClr>
              <a:buSzPct val="65000"/>
              <a:buNone/>
              <a:defRPr/>
            </a:pPr>
            <a:r>
              <a:rPr lang="en-US" sz="1500" i="1" kern="0" dirty="0" smtClean="0">
                <a:solidFill>
                  <a:srgbClr val="FFFFFF"/>
                </a:solidFill>
                <a:effectLst>
                  <a:outerShdw blurRad="38100" dist="38100" dir="2700000" algn="tl">
                    <a:srgbClr val="000000"/>
                  </a:outerShdw>
                </a:effectLst>
              </a:rPr>
              <a:t>Domestic </a:t>
            </a:r>
            <a:r>
              <a:rPr lang="en-US" sz="1500" i="1" kern="0" dirty="0">
                <a:solidFill>
                  <a:srgbClr val="FFFFFF"/>
                </a:solidFill>
                <a:effectLst>
                  <a:outerShdw blurRad="38100" dist="38100" dir="2700000" algn="tl">
                    <a:srgbClr val="000000"/>
                  </a:outerShdw>
                </a:effectLst>
              </a:rPr>
              <a:t>Abuse Intervention Programs </a:t>
            </a:r>
            <a:endParaRPr lang="en-US" sz="1500" kern="0" dirty="0">
              <a:solidFill>
                <a:srgbClr val="FFFFFF"/>
              </a:solidFill>
              <a:effectLst>
                <a:outerShdw blurRad="38100" dist="38100" dir="2700000" algn="tl">
                  <a:srgbClr val="000000"/>
                </a:outerShdw>
              </a:effectLst>
            </a:endParaRPr>
          </a:p>
          <a:p>
            <a:endParaRPr lang="en-US" sz="1500" dirty="0"/>
          </a:p>
        </p:txBody>
      </p:sp>
    </p:spTree>
    <p:extLst>
      <p:ext uri="{BB962C8B-B14F-4D97-AF65-F5344CB8AC3E}">
        <p14:creationId xmlns:p14="http://schemas.microsoft.com/office/powerpoint/2010/main" xmlns="" val="2295344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t>The Role of Advocacy in CCR Work</a:t>
            </a:r>
            <a:endParaRPr lang="en-US" sz="4400" dirty="0"/>
          </a:p>
        </p:txBody>
      </p:sp>
      <p:sp>
        <p:nvSpPr>
          <p:cNvPr id="3" name="Content Placeholder 2"/>
          <p:cNvSpPr>
            <a:spLocks noGrp="1"/>
          </p:cNvSpPr>
          <p:nvPr>
            <p:ph idx="1"/>
          </p:nvPr>
        </p:nvSpPr>
        <p:spPr/>
        <p:txBody>
          <a:bodyPr>
            <a:normAutofit fontScale="92500"/>
          </a:bodyPr>
          <a:lstStyle/>
          <a:p>
            <a:pPr marL="0" indent="0">
              <a:buNone/>
            </a:pPr>
            <a:r>
              <a:rPr lang="en-US" sz="2400" dirty="0" smtClean="0"/>
              <a:t>Advocates working on behalf of individual women deal with the problems created by both how the system is organized and what practitioners do on a specific case.  Given this proximity to victims who are battered, advocates are best positioned to see when systemic problems emerge.  </a:t>
            </a:r>
          </a:p>
          <a:p>
            <a:pPr marL="0" indent="0">
              <a:buNone/>
            </a:pPr>
            <a:endParaRPr lang="en-US" sz="1100" dirty="0"/>
          </a:p>
          <a:p>
            <a:pPr marL="0" indent="0">
              <a:buNone/>
            </a:pPr>
            <a:r>
              <a:rPr lang="en-US" sz="2400" dirty="0" smtClean="0"/>
              <a:t>Without a trusted and formal link to community advocates, the impact of CCR work on the lives of those victimized by battering will be limited.</a:t>
            </a:r>
          </a:p>
          <a:p>
            <a:pPr marL="0" indent="0">
              <a:buNone/>
            </a:pPr>
            <a:r>
              <a:rPr lang="en-US" sz="1400" i="1" dirty="0" smtClean="0"/>
              <a:t>Domestic Abuse Intervention Programs  </a:t>
            </a:r>
            <a:endParaRPr lang="en-US" sz="1400" i="1" dirty="0"/>
          </a:p>
        </p:txBody>
      </p:sp>
    </p:spTree>
    <p:extLst>
      <p:ext uri="{BB962C8B-B14F-4D97-AF65-F5344CB8AC3E}">
        <p14:creationId xmlns:p14="http://schemas.microsoft.com/office/powerpoint/2010/main" xmlns="" val="3927636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and Program Evaluation in Duluth</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The first study done in Duluth was in 1983 by Novak and </a:t>
            </a:r>
            <a:r>
              <a:rPr lang="en-US" sz="2000" dirty="0" err="1" smtClean="0"/>
              <a:t>Galaway</a:t>
            </a:r>
            <a:r>
              <a:rPr lang="en-US" sz="2000" dirty="0" smtClean="0"/>
              <a:t>.</a:t>
            </a:r>
          </a:p>
          <a:p>
            <a:pPr marL="0" indent="0">
              <a:buNone/>
            </a:pPr>
            <a:endParaRPr lang="en-US" sz="2000" dirty="0"/>
          </a:p>
          <a:p>
            <a:pPr marL="0" indent="0">
              <a:buNone/>
            </a:pPr>
            <a:r>
              <a:rPr lang="en-US" sz="2000" dirty="0" smtClean="0"/>
              <a:t>Between 1983 and the present, Duluth has continued to evaluate and research it’s community response to domestic violence.  </a:t>
            </a:r>
          </a:p>
          <a:p>
            <a:pPr marL="0" indent="0">
              <a:buNone/>
            </a:pPr>
            <a:endParaRPr lang="en-US" sz="2000" dirty="0"/>
          </a:p>
          <a:p>
            <a:pPr marL="0" indent="0">
              <a:buNone/>
            </a:pPr>
            <a:r>
              <a:rPr lang="en-US" sz="2000" dirty="0" smtClean="0"/>
              <a:t>For </a:t>
            </a:r>
            <a:r>
              <a:rPr lang="en-US" sz="2000" dirty="0"/>
              <a:t>more information, go to </a:t>
            </a:r>
            <a:r>
              <a:rPr lang="en-US" sz="2000" dirty="0" smtClean="0"/>
              <a:t>the following link: </a:t>
            </a:r>
            <a:r>
              <a:rPr lang="en-US" sz="1700" dirty="0" smtClean="0"/>
              <a:t>http</a:t>
            </a:r>
            <a:r>
              <a:rPr lang="en-US" sz="1700" dirty="0"/>
              <a:t>://www.theduluthmodel.org/pdf/programevaluation.pdf</a:t>
            </a:r>
          </a:p>
        </p:txBody>
      </p:sp>
    </p:spTree>
    <p:extLst>
      <p:ext uri="{BB962C8B-B14F-4D97-AF65-F5344CB8AC3E}">
        <p14:creationId xmlns:p14="http://schemas.microsoft.com/office/powerpoint/2010/main" xmlns="" val="949012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on Duluth’s Coordinated Community Response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i="1" dirty="0" smtClean="0"/>
              <a:t>Predicting Batterer Recidivism Five Years After Community </a:t>
            </a:r>
            <a:r>
              <a:rPr lang="en-US" i="1" dirty="0"/>
              <a:t>Intervention, </a:t>
            </a:r>
            <a:r>
              <a:rPr lang="en-US" dirty="0"/>
              <a:t>Dr. Melanie Shepard </a:t>
            </a:r>
            <a:r>
              <a:rPr lang="en-US" i="1" dirty="0" smtClean="0"/>
              <a:t>, Journal </a:t>
            </a:r>
            <a:r>
              <a:rPr lang="en-US" i="1" dirty="0"/>
              <a:t>of Family Violence, </a:t>
            </a:r>
            <a:r>
              <a:rPr lang="en-US" dirty="0"/>
              <a:t>Vol. 7, No. 3, 1992 </a:t>
            </a:r>
            <a:endParaRPr lang="en-US" dirty="0" smtClean="0"/>
          </a:p>
          <a:p>
            <a:pPr marL="0" indent="0">
              <a:buNone/>
            </a:pPr>
            <a:r>
              <a:rPr lang="en-US" dirty="0" smtClean="0"/>
              <a:t>First five year study on recidivism in the U.S (1985-1990) </a:t>
            </a:r>
          </a:p>
          <a:p>
            <a:r>
              <a:rPr lang="en-US" dirty="0" smtClean="0"/>
              <a:t>Recidivism 40% (N=100)</a:t>
            </a:r>
          </a:p>
          <a:p>
            <a:r>
              <a:rPr lang="en-US" dirty="0" smtClean="0"/>
              <a:t>Community response includes mandatory arrest, prosecution guidelines discouraging dismissal and routine pre-sentence investigations.  However, only 9 of the subjects were ordered to time in jail.  </a:t>
            </a:r>
          </a:p>
          <a:p>
            <a:r>
              <a:rPr lang="en-US" dirty="0" smtClean="0"/>
              <a:t>Men’s program had the men participate in 11 counseling sessions with a mental health provider and 11 education classes with DAIP. 66% of the men completed the program.  </a:t>
            </a:r>
          </a:p>
          <a:p>
            <a:endParaRPr lang="en-US" dirty="0"/>
          </a:p>
        </p:txBody>
      </p:sp>
    </p:spTree>
    <p:extLst>
      <p:ext uri="{BB962C8B-B14F-4D97-AF65-F5344CB8AC3E}">
        <p14:creationId xmlns:p14="http://schemas.microsoft.com/office/powerpoint/2010/main" xmlns="" val="792422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90C226"/>
                </a:solidFill>
              </a:rPr>
              <a:t>Research on Duluth’s Coordinated Community Response</a:t>
            </a:r>
            <a:endParaRPr lang="en-US" dirty="0"/>
          </a:p>
        </p:txBody>
      </p:sp>
      <p:sp>
        <p:nvSpPr>
          <p:cNvPr id="3" name="Content Placeholder 2"/>
          <p:cNvSpPr>
            <a:spLocks noGrp="1"/>
          </p:cNvSpPr>
          <p:nvPr>
            <p:ph idx="1"/>
          </p:nvPr>
        </p:nvSpPr>
        <p:spPr>
          <a:xfrm>
            <a:off x="508001" y="1828800"/>
            <a:ext cx="6730999" cy="4495800"/>
          </a:xfrm>
        </p:spPr>
        <p:txBody>
          <a:bodyPr>
            <a:normAutofit/>
          </a:bodyPr>
          <a:lstStyle/>
          <a:p>
            <a:pPr marL="0" indent="0">
              <a:buNone/>
            </a:pPr>
            <a:r>
              <a:rPr lang="en-US" i="1" dirty="0" smtClean="0"/>
              <a:t>Enhancing Coordinated Community Responses to Reduce Recidivism in Cases of Domestic Violence, </a:t>
            </a:r>
            <a:r>
              <a:rPr lang="en-US" dirty="0" smtClean="0"/>
              <a:t>(Shepard, Falk, Elliott), </a:t>
            </a:r>
            <a:r>
              <a:rPr lang="en-US" i="1" dirty="0" smtClean="0"/>
              <a:t>Journal of Interpersonal Violence, </a:t>
            </a:r>
            <a:r>
              <a:rPr lang="en-US" dirty="0" smtClean="0"/>
              <a:t>Vol. 17, No. 5, May, 2002.  </a:t>
            </a:r>
          </a:p>
          <a:p>
            <a:r>
              <a:rPr lang="en-US" dirty="0" smtClean="0"/>
              <a:t>“…the core of the DAIP has always been focused on institutional change to effectively coordinate community responses to domestic violence.” (p. 552)</a:t>
            </a:r>
          </a:p>
          <a:p>
            <a:pPr marL="0" indent="0">
              <a:buNone/>
            </a:pPr>
            <a:endParaRPr lang="en-US" sz="800" dirty="0" smtClean="0"/>
          </a:p>
          <a:p>
            <a:r>
              <a:rPr lang="en-US" dirty="0" smtClean="0"/>
              <a:t>“The results are encouraging in that there was evidence of reduced recidivism rates with the enhanced coordinated responses…Overall, the study findings suggest that improved coordination through the sharing of risk information among criminal justice professionals can reduce recidivism among men who abuse their partners.”  (p. 568)</a:t>
            </a:r>
            <a:endParaRPr lang="en-US" dirty="0"/>
          </a:p>
        </p:txBody>
      </p:sp>
    </p:spTree>
    <p:extLst>
      <p:ext uri="{BB962C8B-B14F-4D97-AF65-F5344CB8AC3E}">
        <p14:creationId xmlns:p14="http://schemas.microsoft.com/office/powerpoint/2010/main" xmlns="" val="2628425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Evaluation of Recidivism in Duluth’s CCR</a:t>
            </a:r>
            <a:endParaRPr lang="en-US" dirty="0"/>
          </a:p>
        </p:txBody>
      </p:sp>
      <p:sp>
        <p:nvSpPr>
          <p:cNvPr id="3" name="Content Placeholder 2"/>
          <p:cNvSpPr>
            <a:spLocks noGrp="1"/>
          </p:cNvSpPr>
          <p:nvPr>
            <p:ph idx="1"/>
          </p:nvPr>
        </p:nvSpPr>
        <p:spPr/>
        <p:txBody>
          <a:bodyPr/>
          <a:lstStyle/>
          <a:p>
            <a:pPr marL="0" indent="0">
              <a:buNone/>
            </a:pPr>
            <a:r>
              <a:rPr lang="en-US" dirty="0" smtClean="0"/>
              <a:t>Re-offenses defined as arrests, non-arrests, citations and granted protection orders within eight years of last class date.</a:t>
            </a:r>
          </a:p>
          <a:p>
            <a:pPr marL="0" indent="0">
              <a:buNone/>
            </a:pPr>
            <a:r>
              <a:rPr lang="en-US" dirty="0" smtClean="0"/>
              <a:t>1/1/98 to 12/31/99 (N=353)  </a:t>
            </a:r>
            <a:r>
              <a:rPr lang="en-US" b="1" dirty="0" smtClean="0"/>
              <a:t>29% overall recidivism </a:t>
            </a:r>
            <a:r>
              <a:rPr lang="en-US" dirty="0" smtClean="0"/>
              <a:t>(includes both men who completed and not completed class)</a:t>
            </a:r>
          </a:p>
          <a:p>
            <a:pPr marL="0" indent="0">
              <a:buNone/>
            </a:pPr>
            <a:endParaRPr lang="en-US" dirty="0"/>
          </a:p>
          <a:p>
            <a:pPr marL="0" indent="0">
              <a:buNone/>
            </a:pPr>
            <a:r>
              <a:rPr lang="en-US" dirty="0" smtClean="0"/>
              <a:t>1/1/04 to 12/31/05 (N=326) </a:t>
            </a:r>
            <a:r>
              <a:rPr lang="en-US" b="1" dirty="0" smtClean="0"/>
              <a:t>34% overall recidivism</a:t>
            </a:r>
          </a:p>
          <a:p>
            <a:pPr lvl="1"/>
            <a:r>
              <a:rPr lang="en-US" dirty="0" smtClean="0"/>
              <a:t>29% recidivism for men who completed class</a:t>
            </a:r>
          </a:p>
          <a:p>
            <a:pPr lvl="1"/>
            <a:r>
              <a:rPr lang="en-US" dirty="0" smtClean="0"/>
              <a:t>41% recidivism for men who did not</a:t>
            </a:r>
            <a:endParaRPr lang="en-US" dirty="0"/>
          </a:p>
        </p:txBody>
      </p:sp>
    </p:spTree>
    <p:extLst>
      <p:ext uri="{BB962C8B-B14F-4D97-AF65-F5344CB8AC3E}">
        <p14:creationId xmlns:p14="http://schemas.microsoft.com/office/powerpoint/2010/main" xmlns="" val="1277315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DAIP’s Men’s Nonviolence Program</a:t>
            </a:r>
            <a:endParaRPr lang="en-US" dirty="0"/>
          </a:p>
        </p:txBody>
      </p:sp>
      <p:sp>
        <p:nvSpPr>
          <p:cNvPr id="3" name="Content Placeholder 2"/>
          <p:cNvSpPr>
            <a:spLocks noGrp="1"/>
          </p:cNvSpPr>
          <p:nvPr>
            <p:ph idx="1"/>
          </p:nvPr>
        </p:nvSpPr>
        <p:spPr/>
        <p:txBody>
          <a:bodyPr>
            <a:normAutofit lnSpcReduction="10000"/>
          </a:bodyPr>
          <a:lstStyle/>
          <a:p>
            <a:r>
              <a:rPr lang="en-US" dirty="0" smtClean="0"/>
              <a:t>Component of Duluth’s Coordinated Community Response</a:t>
            </a:r>
          </a:p>
          <a:p>
            <a:r>
              <a:rPr lang="en-US" dirty="0" smtClean="0"/>
              <a:t>Formal partner with community advocacy programs</a:t>
            </a:r>
          </a:p>
          <a:p>
            <a:r>
              <a:rPr lang="en-US" dirty="0" smtClean="0"/>
              <a:t>Has access to all LE reports, OFPs, risk analysis, imposed sentence, probation conditions, visitation center records and initiates victim contact</a:t>
            </a:r>
          </a:p>
          <a:p>
            <a:r>
              <a:rPr lang="en-US" dirty="0" smtClean="0"/>
              <a:t>Probation receives bi-weekly reports from DAIP on men’s status, attendance record</a:t>
            </a:r>
          </a:p>
          <a:p>
            <a:r>
              <a:rPr lang="en-US" dirty="0" smtClean="0"/>
              <a:t>Meets the same Duluth Model principles and shared understanding that all other agencies build interventions from (includes curriculum).  </a:t>
            </a:r>
          </a:p>
          <a:p>
            <a:r>
              <a:rPr lang="en-US" dirty="0" smtClean="0"/>
              <a:t>Provides classes for court ordered men, women and support and education groups for female victims.  </a:t>
            </a:r>
            <a:endParaRPr lang="en-US" dirty="0"/>
          </a:p>
        </p:txBody>
      </p:sp>
    </p:spTree>
    <p:extLst>
      <p:ext uri="{BB962C8B-B14F-4D97-AF65-F5344CB8AC3E}">
        <p14:creationId xmlns:p14="http://schemas.microsoft.com/office/powerpoint/2010/main" xmlns="" val="2987944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eaLnBrk="1" hangingPunct="1">
              <a:defRPr/>
            </a:pPr>
            <a:r>
              <a:rPr lang="en-US" dirty="0" smtClean="0"/>
              <a:t>Part of a Social Movement</a:t>
            </a:r>
          </a:p>
        </p:txBody>
      </p:sp>
      <p:sp>
        <p:nvSpPr>
          <p:cNvPr id="167939" name="Rectangle 3"/>
          <p:cNvSpPr>
            <a:spLocks noGrp="1" noChangeArrowheads="1"/>
          </p:cNvSpPr>
          <p:nvPr>
            <p:ph type="body" idx="1"/>
          </p:nvPr>
        </p:nvSpPr>
        <p:spPr/>
        <p:txBody>
          <a:bodyPr>
            <a:normAutofit lnSpcReduction="10000"/>
          </a:bodyPr>
          <a:lstStyle/>
          <a:p>
            <a:pPr eaLnBrk="1" hangingPunct="1">
              <a:buFont typeface="Wingdings" pitchFamily="2" charset="2"/>
              <a:buNone/>
              <a:defRPr/>
            </a:pPr>
            <a:r>
              <a:rPr lang="en-US" sz="2400" dirty="0" smtClean="0"/>
              <a:t>Learned from and partnered with women’s advocates and victims of battering to develop the curriculum</a:t>
            </a:r>
          </a:p>
          <a:p>
            <a:pPr eaLnBrk="1" hangingPunct="1">
              <a:buFont typeface="Wingdings" pitchFamily="2" charset="2"/>
              <a:buNone/>
              <a:defRPr/>
            </a:pPr>
            <a:endParaRPr lang="en-US" sz="2400" dirty="0" smtClean="0"/>
          </a:p>
          <a:p>
            <a:pPr eaLnBrk="1" hangingPunct="1">
              <a:buFont typeface="Wingdings" pitchFamily="2" charset="2"/>
              <a:buNone/>
              <a:defRPr/>
            </a:pPr>
            <a:r>
              <a:rPr lang="en-US" sz="2400" dirty="0" smtClean="0"/>
              <a:t>Organized to provide safety for women and change for men</a:t>
            </a:r>
          </a:p>
          <a:p>
            <a:pPr eaLnBrk="1" hangingPunct="1">
              <a:buFont typeface="Wingdings" pitchFamily="2" charset="2"/>
              <a:buNone/>
              <a:defRPr/>
            </a:pPr>
            <a:endParaRPr lang="en-US" sz="2400" dirty="0" smtClean="0"/>
          </a:p>
          <a:p>
            <a:pPr eaLnBrk="1" hangingPunct="1">
              <a:buFont typeface="Wingdings" pitchFamily="2" charset="2"/>
              <a:buNone/>
              <a:defRPr/>
            </a:pPr>
            <a:r>
              <a:rPr lang="en-US" sz="2400" dirty="0" smtClean="0"/>
              <a:t>Organized to be a component of Duluth’s Coordinated Community Response</a:t>
            </a:r>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p:txBody>
      </p:sp>
    </p:spTree>
    <p:extLst>
      <p:ext uri="{BB962C8B-B14F-4D97-AF65-F5344CB8AC3E}">
        <p14:creationId xmlns:p14="http://schemas.microsoft.com/office/powerpoint/2010/main" xmlns="" val="40373511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Principles of Social Change</a:t>
            </a:r>
            <a:endParaRPr lang="en-US" dirty="0"/>
          </a:p>
        </p:txBody>
      </p:sp>
      <p:sp>
        <p:nvSpPr>
          <p:cNvPr id="3" name="Content Placeholder 2"/>
          <p:cNvSpPr>
            <a:spLocks noGrp="1"/>
          </p:cNvSpPr>
          <p:nvPr>
            <p:ph idx="1"/>
          </p:nvPr>
        </p:nvSpPr>
        <p:spPr>
          <a:xfrm>
            <a:off x="508001" y="2160590"/>
            <a:ext cx="6447501" cy="4164010"/>
          </a:xfrm>
        </p:spPr>
        <p:txBody>
          <a:bodyPr>
            <a:normAutofit fontScale="92500" lnSpcReduction="10000"/>
          </a:bodyPr>
          <a:lstStyle/>
          <a:p>
            <a:pPr marL="0" indent="0">
              <a:buNone/>
            </a:pPr>
            <a:r>
              <a:rPr lang="en-US" sz="2800" dirty="0" smtClean="0"/>
              <a:t>Create and experience that is liberating rather than dominating</a:t>
            </a:r>
          </a:p>
          <a:p>
            <a:pPr marL="0" indent="0">
              <a:buNone/>
            </a:pPr>
            <a:endParaRPr lang="en-US" sz="2800" dirty="0"/>
          </a:p>
          <a:p>
            <a:pPr marL="0" indent="0">
              <a:buNone/>
            </a:pPr>
            <a:r>
              <a:rPr lang="en-US" sz="2800" dirty="0" smtClean="0"/>
              <a:t>Engage in dialogue vs. counsel and advise</a:t>
            </a:r>
          </a:p>
          <a:p>
            <a:pPr marL="0" indent="0">
              <a:buNone/>
            </a:pPr>
            <a:endParaRPr lang="en-US" sz="2800" dirty="0"/>
          </a:p>
          <a:p>
            <a:pPr marL="0" indent="0">
              <a:buNone/>
            </a:pPr>
            <a:r>
              <a:rPr lang="en-US" sz="2800" dirty="0" smtClean="0"/>
              <a:t>Approach as a social problem vs. a problem with an individual</a:t>
            </a:r>
          </a:p>
          <a:p>
            <a:pPr marL="0" indent="0">
              <a:buNone/>
            </a:pPr>
            <a:endParaRPr lang="en-US" dirty="0"/>
          </a:p>
          <a:p>
            <a:pPr marL="0" indent="0">
              <a:buNone/>
            </a:pPr>
            <a:r>
              <a:rPr lang="en-US" dirty="0" smtClean="0"/>
              <a:t>                  </a:t>
            </a:r>
          </a:p>
          <a:p>
            <a:pPr marL="0" indent="0">
              <a:buNone/>
            </a:pPr>
            <a:r>
              <a:rPr lang="en-US" sz="1400" i="1" dirty="0" smtClean="0"/>
              <a:t>Adapted from the work of Praxis International</a:t>
            </a:r>
            <a:endParaRPr lang="en-US" sz="1500" i="1" dirty="0"/>
          </a:p>
        </p:txBody>
      </p:sp>
    </p:spTree>
    <p:extLst>
      <p:ext uri="{BB962C8B-B14F-4D97-AF65-F5344CB8AC3E}">
        <p14:creationId xmlns:p14="http://schemas.microsoft.com/office/powerpoint/2010/main" xmlns="" val="24308693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kern="0" dirty="0">
                <a:solidFill>
                  <a:srgbClr val="92D050"/>
                </a:solidFill>
                <a:effectLst>
                  <a:outerShdw blurRad="38100" dist="38100" dir="2700000" algn="tl">
                    <a:srgbClr val="000000">
                      <a:alpha val="43137"/>
                    </a:srgbClr>
                  </a:outerShdw>
                </a:effectLst>
                <a:latin typeface="Tahoma"/>
              </a:rPr>
              <a:t>Principles of a Duluth Model </a:t>
            </a:r>
            <a:br>
              <a:rPr lang="en-US" sz="4000" kern="0" dirty="0">
                <a:solidFill>
                  <a:srgbClr val="92D050"/>
                </a:solidFill>
                <a:effectLst>
                  <a:outerShdw blurRad="38100" dist="38100" dir="2700000" algn="tl">
                    <a:srgbClr val="000000">
                      <a:alpha val="43137"/>
                    </a:srgbClr>
                  </a:outerShdw>
                </a:effectLst>
                <a:latin typeface="Tahoma"/>
              </a:rPr>
            </a:br>
            <a:r>
              <a:rPr lang="en-US" sz="4000" kern="0" dirty="0">
                <a:solidFill>
                  <a:srgbClr val="92D050"/>
                </a:solidFill>
                <a:effectLst>
                  <a:outerShdw blurRad="38100" dist="38100" dir="2700000" algn="tl">
                    <a:srgbClr val="000000">
                      <a:alpha val="43137"/>
                    </a:srgbClr>
                  </a:outerShdw>
                </a:effectLst>
                <a:latin typeface="Tahoma"/>
              </a:rPr>
              <a:t>Men’s Nonviolence Program</a:t>
            </a:r>
            <a:endParaRPr lang="en-US" dirty="0">
              <a:solidFill>
                <a:srgbClr val="92D050"/>
              </a:solidFill>
            </a:endParaRPr>
          </a:p>
        </p:txBody>
      </p:sp>
      <p:sp>
        <p:nvSpPr>
          <p:cNvPr id="3" name="Content Placeholder 2"/>
          <p:cNvSpPr>
            <a:spLocks noGrp="1"/>
          </p:cNvSpPr>
          <p:nvPr>
            <p:ph idx="1"/>
          </p:nvPr>
        </p:nvSpPr>
        <p:spPr/>
        <p:txBody>
          <a:bodyPr/>
          <a:lstStyle/>
          <a:p>
            <a:pPr>
              <a:defRPr/>
            </a:pPr>
            <a:r>
              <a:rPr lang="en-US" dirty="0"/>
              <a:t>The program purpose is to increase the safety of women and children</a:t>
            </a:r>
          </a:p>
          <a:p>
            <a:pPr>
              <a:defRPr/>
            </a:pPr>
            <a:endParaRPr lang="en-US" sz="1050" dirty="0"/>
          </a:p>
          <a:p>
            <a:pPr>
              <a:defRPr/>
            </a:pPr>
            <a:r>
              <a:rPr lang="en-US" dirty="0"/>
              <a:t>The reference point for understanding battering is the experience of women who have been battered</a:t>
            </a:r>
          </a:p>
          <a:p>
            <a:pPr>
              <a:defRPr/>
            </a:pPr>
            <a:endParaRPr lang="en-US" sz="1050" dirty="0"/>
          </a:p>
          <a:p>
            <a:pPr>
              <a:defRPr/>
            </a:pPr>
            <a:r>
              <a:rPr lang="en-US" dirty="0"/>
              <a:t>The program focus is on deconstructing men’s historical and socially constructed entitlement to be violent to women</a:t>
            </a:r>
          </a:p>
          <a:p>
            <a:r>
              <a:rPr lang="en-US" dirty="0"/>
              <a:t>An ongoing, formal relationship with shelter/court advocates is a critical part of providing safety for women and children</a:t>
            </a:r>
          </a:p>
          <a:p>
            <a:endParaRPr lang="en-US" dirty="0"/>
          </a:p>
        </p:txBody>
      </p:sp>
    </p:spTree>
    <p:extLst>
      <p:ext uri="{BB962C8B-B14F-4D97-AF65-F5344CB8AC3E}">
        <p14:creationId xmlns:p14="http://schemas.microsoft.com/office/powerpoint/2010/main" xmlns="" val="30069630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solidFill>
                  <a:srgbClr val="92D050"/>
                </a:solidFill>
                <a:effectLst>
                  <a:outerShdw blurRad="38100" dist="38100" dir="2700000" algn="tl">
                    <a:srgbClr val="000000">
                      <a:alpha val="43137"/>
                    </a:srgbClr>
                  </a:outerShdw>
                </a:effectLst>
                <a:latin typeface="Tahoma"/>
              </a:rPr>
              <a:t>Principles of a Duluth Model </a:t>
            </a:r>
            <a:br>
              <a:rPr lang="en-US" kern="0" dirty="0">
                <a:solidFill>
                  <a:srgbClr val="92D050"/>
                </a:solidFill>
                <a:effectLst>
                  <a:outerShdw blurRad="38100" dist="38100" dir="2700000" algn="tl">
                    <a:srgbClr val="000000">
                      <a:alpha val="43137"/>
                    </a:srgbClr>
                  </a:outerShdw>
                </a:effectLst>
                <a:latin typeface="Tahoma"/>
              </a:rPr>
            </a:br>
            <a:r>
              <a:rPr lang="en-US" kern="0" dirty="0">
                <a:solidFill>
                  <a:srgbClr val="92D050"/>
                </a:solidFill>
                <a:effectLst>
                  <a:outerShdw blurRad="38100" dist="38100" dir="2700000" algn="tl">
                    <a:srgbClr val="000000">
                      <a:alpha val="43137"/>
                    </a:srgbClr>
                  </a:outerShdw>
                </a:effectLst>
                <a:latin typeface="Tahoma"/>
              </a:rPr>
              <a:t>Men’s Nonviolence Program</a:t>
            </a:r>
            <a:endParaRPr lang="en-US" dirty="0"/>
          </a:p>
        </p:txBody>
      </p:sp>
      <p:sp>
        <p:nvSpPr>
          <p:cNvPr id="3" name="Content Placeholder 2"/>
          <p:cNvSpPr>
            <a:spLocks noGrp="1"/>
          </p:cNvSpPr>
          <p:nvPr>
            <p:ph idx="1"/>
          </p:nvPr>
        </p:nvSpPr>
        <p:spPr/>
        <p:txBody>
          <a:bodyPr/>
          <a:lstStyle/>
          <a:p>
            <a:endParaRPr lang="en-US" dirty="0" smtClean="0"/>
          </a:p>
          <a:p>
            <a:r>
              <a:rPr lang="en-US" dirty="0" smtClean="0"/>
              <a:t>Critical </a:t>
            </a:r>
            <a:r>
              <a:rPr lang="en-US" dirty="0"/>
              <a:t>dialogue is central to creating an educational process of change for men who </a:t>
            </a:r>
            <a:r>
              <a:rPr lang="en-US" dirty="0" smtClean="0"/>
              <a:t>batter</a:t>
            </a:r>
          </a:p>
          <a:p>
            <a:endParaRPr lang="en-US" sz="1050" dirty="0"/>
          </a:p>
          <a:p>
            <a:pPr>
              <a:defRPr/>
            </a:pPr>
            <a:r>
              <a:rPr lang="en-US" dirty="0"/>
              <a:t>The men’s nonviolence program recognizes and responds to the advocacy, safety and empowerment needs of the women whose partners are in the program. </a:t>
            </a:r>
            <a:endParaRPr lang="en-US" dirty="0" smtClean="0"/>
          </a:p>
          <a:p>
            <a:pPr>
              <a:defRPr/>
            </a:pPr>
            <a:endParaRPr lang="en-US" sz="1050" dirty="0"/>
          </a:p>
          <a:p>
            <a:pPr>
              <a:defRPr/>
            </a:pPr>
            <a:r>
              <a:rPr lang="en-US" dirty="0" smtClean="0"/>
              <a:t>The </a:t>
            </a:r>
            <a:r>
              <a:rPr lang="en-US" dirty="0"/>
              <a:t>men’s nonviolence program is a component of a larger interagency response to battering.  </a:t>
            </a:r>
          </a:p>
          <a:p>
            <a:endParaRPr lang="en-US" dirty="0"/>
          </a:p>
        </p:txBody>
      </p:sp>
    </p:spTree>
    <p:extLst>
      <p:ext uri="{BB962C8B-B14F-4D97-AF65-F5344CB8AC3E}">
        <p14:creationId xmlns:p14="http://schemas.microsoft.com/office/powerpoint/2010/main" xmlns="" val="357138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Origins of the Duluth Model</a:t>
            </a:r>
            <a:endParaRPr lang="en-US" sz="4400" dirty="0"/>
          </a:p>
        </p:txBody>
      </p:sp>
      <p:sp>
        <p:nvSpPr>
          <p:cNvPr id="3" name="Content Placeholder 2"/>
          <p:cNvSpPr>
            <a:spLocks noGrp="1"/>
          </p:cNvSpPr>
          <p:nvPr>
            <p:ph idx="1"/>
          </p:nvPr>
        </p:nvSpPr>
        <p:spPr>
          <a:xfrm>
            <a:off x="508001" y="1981200"/>
            <a:ext cx="6447501" cy="4495800"/>
          </a:xfrm>
        </p:spPr>
        <p:txBody>
          <a:bodyPr>
            <a:normAutofit fontScale="92500"/>
          </a:bodyPr>
          <a:lstStyle/>
          <a:p>
            <a:pPr marL="0" indent="0">
              <a:buNone/>
            </a:pPr>
            <a:r>
              <a:rPr lang="en-US" dirty="0" smtClean="0"/>
              <a:t>The Domestic Abuse Intervention Project which was a criminal justice reform effort  began organizing in Duluth, MN in 1980.</a:t>
            </a:r>
          </a:p>
          <a:p>
            <a:pPr marL="0" indent="0">
              <a:buNone/>
            </a:pPr>
            <a:endParaRPr lang="en-US" sz="800" dirty="0"/>
          </a:p>
          <a:p>
            <a:pPr marL="0" indent="0">
              <a:buNone/>
            </a:pPr>
            <a:r>
              <a:rPr lang="en-US" dirty="0" smtClean="0"/>
              <a:t>The DAIP responded to the problem of placing most of the responsibility for dealing with a batterer on the victim unless the officer witnessed the crime or there were serious injuries.  </a:t>
            </a:r>
          </a:p>
          <a:p>
            <a:pPr marL="0" indent="0">
              <a:buNone/>
            </a:pPr>
            <a:endParaRPr lang="en-US" sz="800" dirty="0"/>
          </a:p>
          <a:p>
            <a:pPr marL="0" indent="0">
              <a:buNone/>
            </a:pPr>
            <a:r>
              <a:rPr lang="en-US" dirty="0" smtClean="0"/>
              <a:t>The DAIP started with the notion that protecting victims is the obligation of the state.  For this to be actualized meant that each criminal justice agency would have to change how they intervene when this crime was reported.</a:t>
            </a:r>
          </a:p>
          <a:p>
            <a:pPr marL="0" indent="0">
              <a:buNone/>
            </a:pPr>
            <a:endParaRPr lang="en-US" sz="900" dirty="0" smtClean="0"/>
          </a:p>
          <a:p>
            <a:pPr marL="0" indent="0">
              <a:buNone/>
            </a:pPr>
            <a:r>
              <a:rPr lang="en-US" dirty="0" smtClean="0"/>
              <a:t>Because there wasn’t a manual on how to do this, the early organizers drew on their experience working in other social change movements and their own common sense.    </a:t>
            </a:r>
            <a:endParaRPr lang="en-US" dirty="0"/>
          </a:p>
        </p:txBody>
      </p:sp>
    </p:spTree>
    <p:extLst>
      <p:ext uri="{BB962C8B-B14F-4D97-AF65-F5344CB8AC3E}">
        <p14:creationId xmlns:p14="http://schemas.microsoft.com/office/powerpoint/2010/main" xmlns="" val="12318191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eaLnBrk="1" hangingPunct="1">
              <a:defRPr/>
            </a:pPr>
            <a:r>
              <a:rPr lang="en-US" dirty="0" smtClean="0"/>
              <a:t>Current Batterer Intervention Programs (BIP)</a:t>
            </a:r>
          </a:p>
        </p:txBody>
      </p:sp>
      <p:sp>
        <p:nvSpPr>
          <p:cNvPr id="169987" name="Rectangle 3"/>
          <p:cNvSpPr>
            <a:spLocks noGrp="1" noChangeArrowheads="1"/>
          </p:cNvSpPr>
          <p:nvPr>
            <p:ph type="body" idx="1"/>
          </p:nvPr>
        </p:nvSpPr>
        <p:spPr/>
        <p:txBody>
          <a:bodyPr>
            <a:noAutofit/>
          </a:bodyPr>
          <a:lstStyle/>
          <a:p>
            <a:pPr eaLnBrk="1" hangingPunct="1">
              <a:lnSpc>
                <a:spcPct val="90000"/>
              </a:lnSpc>
              <a:buFont typeface="Wingdings" pitchFamily="2" charset="2"/>
              <a:buNone/>
              <a:defRPr/>
            </a:pPr>
            <a:r>
              <a:rPr lang="en-US" sz="3200" dirty="0" smtClean="0"/>
              <a:t>Heading in the direction of: </a:t>
            </a:r>
          </a:p>
          <a:p>
            <a:pPr eaLnBrk="1" hangingPunct="1">
              <a:lnSpc>
                <a:spcPct val="90000"/>
              </a:lnSpc>
              <a:buFont typeface="Wingdings" pitchFamily="2" charset="2"/>
              <a:buNone/>
              <a:defRPr/>
            </a:pPr>
            <a:endParaRPr lang="en-US" sz="1050" dirty="0" smtClean="0"/>
          </a:p>
          <a:p>
            <a:pPr>
              <a:lnSpc>
                <a:spcPct val="90000"/>
              </a:lnSpc>
              <a:buSzPct val="58000"/>
              <a:defRPr/>
            </a:pPr>
            <a:r>
              <a:rPr lang="en-US" sz="2400" dirty="0" smtClean="0"/>
              <a:t>Stand alone agencies</a:t>
            </a:r>
          </a:p>
          <a:p>
            <a:pPr>
              <a:lnSpc>
                <a:spcPct val="90000"/>
              </a:lnSpc>
              <a:buSzPct val="58000"/>
              <a:defRPr/>
            </a:pPr>
            <a:endParaRPr lang="en-US" sz="1050" dirty="0" smtClean="0"/>
          </a:p>
          <a:p>
            <a:pPr>
              <a:lnSpc>
                <a:spcPct val="90000"/>
              </a:lnSpc>
              <a:buSzPct val="58000"/>
              <a:defRPr/>
            </a:pPr>
            <a:r>
              <a:rPr lang="en-US" sz="2400" dirty="0" smtClean="0"/>
              <a:t>Organized to provide a service from a referral</a:t>
            </a:r>
          </a:p>
          <a:p>
            <a:pPr>
              <a:lnSpc>
                <a:spcPct val="90000"/>
              </a:lnSpc>
              <a:buSzPct val="58000"/>
              <a:defRPr/>
            </a:pPr>
            <a:endParaRPr lang="en-US" sz="1050" dirty="0" smtClean="0"/>
          </a:p>
          <a:p>
            <a:pPr>
              <a:lnSpc>
                <a:spcPct val="90000"/>
              </a:lnSpc>
              <a:buSzPct val="58000"/>
              <a:defRPr/>
            </a:pPr>
            <a:r>
              <a:rPr lang="en-US" sz="2400" dirty="0" smtClean="0"/>
              <a:t>Loosely connected to CCR and women’s programs</a:t>
            </a:r>
          </a:p>
        </p:txBody>
      </p:sp>
    </p:spTree>
    <p:extLst>
      <p:ext uri="{BB962C8B-B14F-4D97-AF65-F5344CB8AC3E}">
        <p14:creationId xmlns:p14="http://schemas.microsoft.com/office/powerpoint/2010/main" xmlns="" val="33108787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1" y="457200"/>
            <a:ext cx="6447501" cy="1320800"/>
          </a:xfrm>
        </p:spPr>
        <p:txBody>
          <a:bodyPr>
            <a:normAutofit/>
          </a:bodyPr>
          <a:lstStyle/>
          <a:p>
            <a:pPr algn="ctr"/>
            <a:r>
              <a:rPr lang="en-US" sz="5400" dirty="0" smtClean="0"/>
              <a:t>Resources</a:t>
            </a:r>
            <a:endParaRPr lang="en-US" sz="5400" dirty="0"/>
          </a:p>
        </p:txBody>
      </p:sp>
      <p:sp>
        <p:nvSpPr>
          <p:cNvPr id="3" name="Content Placeholder 2"/>
          <p:cNvSpPr>
            <a:spLocks noGrp="1"/>
          </p:cNvSpPr>
          <p:nvPr>
            <p:ph idx="1"/>
          </p:nvPr>
        </p:nvSpPr>
        <p:spPr/>
        <p:txBody>
          <a:bodyPr>
            <a:normAutofit/>
          </a:bodyPr>
          <a:lstStyle/>
          <a:p>
            <a:r>
              <a:rPr lang="en-US" sz="2000" dirty="0" smtClean="0"/>
              <a:t>Domestic Abuse Intervention Programs </a:t>
            </a:r>
            <a:r>
              <a:rPr lang="en-US" sz="2000" dirty="0" smtClean="0">
                <a:hlinkClick r:id="rId3"/>
              </a:rPr>
              <a:t>www.theduluthmodel.org</a:t>
            </a:r>
            <a:r>
              <a:rPr lang="en-US" sz="2000" dirty="0" smtClean="0"/>
              <a:t> </a:t>
            </a:r>
          </a:p>
          <a:p>
            <a:endParaRPr lang="en-US" sz="1200" dirty="0"/>
          </a:p>
          <a:p>
            <a:r>
              <a:rPr lang="en-US" sz="2000" dirty="0" smtClean="0"/>
              <a:t>Turning Points Curriculum for Women  </a:t>
            </a:r>
            <a:r>
              <a:rPr lang="en-US" sz="2000" dirty="0" smtClean="0">
                <a:hlinkClick r:id="rId4"/>
              </a:rPr>
              <a:t>www.dvturningpoints.com</a:t>
            </a:r>
            <a:r>
              <a:rPr lang="en-US" sz="2000" dirty="0" smtClean="0"/>
              <a:t> </a:t>
            </a:r>
          </a:p>
          <a:p>
            <a:endParaRPr lang="en-US" sz="1200" dirty="0"/>
          </a:p>
          <a:p>
            <a:r>
              <a:rPr lang="en-US" sz="2000" dirty="0" smtClean="0"/>
              <a:t>Battered Women’s Justice Project </a:t>
            </a:r>
            <a:r>
              <a:rPr lang="en-US" sz="2000" dirty="0" smtClean="0">
                <a:hlinkClick r:id="rId5"/>
              </a:rPr>
              <a:t>www.bwjp.org</a:t>
            </a:r>
            <a:r>
              <a:rPr lang="en-US" sz="2000" dirty="0" smtClean="0"/>
              <a:t> </a:t>
            </a:r>
          </a:p>
          <a:p>
            <a:endParaRPr lang="en-US" sz="1200" dirty="0"/>
          </a:p>
          <a:p>
            <a:r>
              <a:rPr lang="en-US" sz="2000" dirty="0" smtClean="0"/>
              <a:t>Praxis International </a:t>
            </a:r>
            <a:r>
              <a:rPr lang="en-US" sz="2000" dirty="0" smtClean="0">
                <a:hlinkClick r:id="rId6"/>
              </a:rPr>
              <a:t>www.praxisinternational.org</a:t>
            </a:r>
            <a:r>
              <a:rPr lang="en-US" sz="2000" dirty="0" smtClean="0"/>
              <a:t> </a:t>
            </a:r>
            <a:endParaRPr lang="en-US" sz="2000" dirty="0"/>
          </a:p>
        </p:txBody>
      </p:sp>
    </p:spTree>
    <p:custDataLst>
      <p:tags r:id="rId1"/>
    </p:custDataLst>
    <p:extLst>
      <p:ext uri="{BB962C8B-B14F-4D97-AF65-F5344CB8AC3E}">
        <p14:creationId xmlns:p14="http://schemas.microsoft.com/office/powerpoint/2010/main" xmlns="" val="2575769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smtClean="0"/>
              <a:t>Early Strategies that Set the Foundation of the Duluth Model</a:t>
            </a:r>
            <a:endParaRPr lang="en-US" sz="3300" dirty="0"/>
          </a:p>
        </p:txBody>
      </p:sp>
      <p:sp>
        <p:nvSpPr>
          <p:cNvPr id="3" name="Content Placeholder 2"/>
          <p:cNvSpPr>
            <a:spLocks noGrp="1"/>
          </p:cNvSpPr>
          <p:nvPr>
            <p:ph idx="1"/>
          </p:nvPr>
        </p:nvSpPr>
        <p:spPr/>
        <p:txBody>
          <a:bodyPr>
            <a:normAutofit lnSpcReduction="10000"/>
          </a:bodyPr>
          <a:lstStyle/>
          <a:p>
            <a:pPr marL="0" indent="0">
              <a:buNone/>
            </a:pPr>
            <a:r>
              <a:rPr lang="en-US" dirty="0" smtClean="0"/>
              <a:t>Building trusting relationships with criminal justice agencies was critical which entailed: </a:t>
            </a:r>
          </a:p>
          <a:p>
            <a:r>
              <a:rPr lang="en-US" dirty="0" smtClean="0"/>
              <a:t>Building a relationship with key decision makers.</a:t>
            </a:r>
          </a:p>
          <a:p>
            <a:r>
              <a:rPr lang="en-US" dirty="0" smtClean="0"/>
              <a:t>Observing and understanding the work of the agency. </a:t>
            </a:r>
          </a:p>
          <a:p>
            <a:r>
              <a:rPr lang="en-US" dirty="0" smtClean="0"/>
              <a:t>Reading policy, practice guides and forms that directed workers in the agency.  </a:t>
            </a:r>
          </a:p>
          <a:p>
            <a:r>
              <a:rPr lang="en-US" dirty="0" smtClean="0"/>
              <a:t>Although police were the first agency to partner with the DAIP, all agencies would have to be coordinated in a complementary way.</a:t>
            </a:r>
          </a:p>
          <a:p>
            <a:r>
              <a:rPr lang="en-US" dirty="0" smtClean="0"/>
              <a:t>The DAIP organizers knew that no single agency could solve this social problem alone.  All criminal justice agencies would have to be involved.  </a:t>
            </a:r>
            <a:endParaRPr lang="en-US" dirty="0"/>
          </a:p>
        </p:txBody>
      </p:sp>
    </p:spTree>
    <p:extLst>
      <p:ext uri="{BB962C8B-B14F-4D97-AF65-F5344CB8AC3E}">
        <p14:creationId xmlns:p14="http://schemas.microsoft.com/office/powerpoint/2010/main" xmlns="" val="882082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t>Early Organizing Leads to the First Policy Change: Mandatory Arrest</a:t>
            </a:r>
            <a:endParaRPr lang="en-US" sz="3100" dirty="0"/>
          </a:p>
        </p:txBody>
      </p:sp>
      <p:sp>
        <p:nvSpPr>
          <p:cNvPr id="3" name="Content Placeholder 2"/>
          <p:cNvSpPr>
            <a:spLocks noGrp="1"/>
          </p:cNvSpPr>
          <p:nvPr>
            <p:ph idx="1"/>
          </p:nvPr>
        </p:nvSpPr>
        <p:spPr/>
        <p:txBody>
          <a:bodyPr>
            <a:normAutofit lnSpcReduction="10000"/>
          </a:bodyPr>
          <a:lstStyle/>
          <a:p>
            <a:pPr marL="0" indent="0">
              <a:buNone/>
            </a:pPr>
            <a:r>
              <a:rPr lang="en-US" sz="2000" dirty="0" smtClean="0"/>
              <a:t>In 1981, the Chief of Police agreed to a study: First third of patrol officers would be given a mandatory arrest policy in DV cases when probable cause could be determined and there were visible signs of injury.</a:t>
            </a:r>
          </a:p>
          <a:p>
            <a:pPr marL="0" indent="0">
              <a:buNone/>
            </a:pPr>
            <a:endParaRPr lang="en-US" sz="900" dirty="0" smtClean="0"/>
          </a:p>
          <a:p>
            <a:pPr marL="0" indent="0">
              <a:buNone/>
            </a:pPr>
            <a:r>
              <a:rPr lang="en-US" sz="2000" dirty="0" smtClean="0"/>
              <a:t>The second third of officers followed the existing policy which gave them complete discretion to arrest, mediate or separate.</a:t>
            </a:r>
          </a:p>
          <a:p>
            <a:pPr marL="0" indent="0">
              <a:buNone/>
            </a:pPr>
            <a:endParaRPr lang="en-US" sz="900" dirty="0" smtClean="0"/>
          </a:p>
          <a:p>
            <a:pPr marL="0" indent="0">
              <a:buNone/>
            </a:pPr>
            <a:r>
              <a:rPr lang="en-US" sz="2000" dirty="0" smtClean="0"/>
              <a:t>The last third of officers were encouraged but not required to arrest and had to write a report detailing their decision.   </a:t>
            </a:r>
            <a:endParaRPr lang="en-US" sz="2000" dirty="0"/>
          </a:p>
        </p:txBody>
      </p:sp>
    </p:spTree>
    <p:extLst>
      <p:ext uri="{BB962C8B-B14F-4D97-AF65-F5344CB8AC3E}">
        <p14:creationId xmlns:p14="http://schemas.microsoft.com/office/powerpoint/2010/main" xmlns="" val="317894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300" dirty="0" smtClean="0"/>
              <a:t>Mandatory Arrest Study Results: “striking and persuasive.”</a:t>
            </a:r>
            <a:endParaRPr lang="en-US" sz="3300" dirty="0"/>
          </a:p>
        </p:txBody>
      </p:sp>
      <p:sp>
        <p:nvSpPr>
          <p:cNvPr id="3" name="Content Placeholder 2"/>
          <p:cNvSpPr>
            <a:spLocks noGrp="1"/>
          </p:cNvSpPr>
          <p:nvPr>
            <p:ph idx="1"/>
          </p:nvPr>
        </p:nvSpPr>
        <p:spPr>
          <a:xfrm>
            <a:off x="508001" y="1981200"/>
            <a:ext cx="6447501" cy="4343400"/>
          </a:xfrm>
        </p:spPr>
        <p:txBody>
          <a:bodyPr>
            <a:noAutofit/>
          </a:bodyPr>
          <a:lstStyle/>
          <a:p>
            <a:pPr marL="0" indent="0">
              <a:buNone/>
            </a:pPr>
            <a:r>
              <a:rPr lang="en-US" sz="2000" dirty="0" smtClean="0"/>
              <a:t>The mandatory arrest group of officers had the lowest recidivism rate and those with complete discretion had the highest.  </a:t>
            </a:r>
          </a:p>
          <a:p>
            <a:r>
              <a:rPr lang="en-US" sz="2000" dirty="0" smtClean="0"/>
              <a:t>Mandatory arrest impacted recidivism.</a:t>
            </a:r>
          </a:p>
          <a:p>
            <a:r>
              <a:rPr lang="en-US" sz="2000" dirty="0" smtClean="0"/>
              <a:t>Separation and mediation was inadequate in domestic violence cases.</a:t>
            </a:r>
          </a:p>
          <a:p>
            <a:r>
              <a:rPr lang="en-US" sz="2000" dirty="0" smtClean="0"/>
              <a:t>Marked increase in the number of white men getting arrested.</a:t>
            </a:r>
          </a:p>
          <a:p>
            <a:pPr marL="0" indent="0">
              <a:buNone/>
            </a:pPr>
            <a:endParaRPr lang="en-US" sz="800" dirty="0" smtClean="0"/>
          </a:p>
          <a:p>
            <a:pPr marL="0" indent="0">
              <a:buNone/>
            </a:pPr>
            <a:r>
              <a:rPr lang="en-US" sz="2000" dirty="0" smtClean="0"/>
              <a:t>Police Chief agreed on the first ever police policy requiring mandatory arrest on the condition that all subsequent intervening agencies agree to a coordinated effort.  </a:t>
            </a:r>
            <a:endParaRPr lang="en-US" sz="2000" dirty="0"/>
          </a:p>
        </p:txBody>
      </p:sp>
    </p:spTree>
    <p:extLst>
      <p:ext uri="{BB962C8B-B14F-4D97-AF65-F5344CB8AC3E}">
        <p14:creationId xmlns:p14="http://schemas.microsoft.com/office/powerpoint/2010/main" xmlns="" val="2743766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The Duluth Model</a:t>
            </a:r>
            <a:endParaRPr lang="en-US" sz="4800" dirty="0"/>
          </a:p>
        </p:txBody>
      </p:sp>
      <p:sp>
        <p:nvSpPr>
          <p:cNvPr id="3" name="Content Placeholder 2"/>
          <p:cNvSpPr>
            <a:spLocks noGrp="1"/>
          </p:cNvSpPr>
          <p:nvPr>
            <p:ph idx="1"/>
          </p:nvPr>
        </p:nvSpPr>
        <p:spPr>
          <a:xfrm>
            <a:off x="508001" y="1828800"/>
            <a:ext cx="6447501" cy="4495800"/>
          </a:xfrm>
        </p:spPr>
        <p:txBody>
          <a:bodyPr>
            <a:normAutofit fontScale="92500" lnSpcReduction="20000"/>
          </a:bodyPr>
          <a:lstStyle/>
          <a:p>
            <a:pPr marL="0" indent="0">
              <a:buNone/>
            </a:pPr>
            <a:r>
              <a:rPr lang="en-US" sz="2100" dirty="0" smtClean="0"/>
              <a:t>The Duluth Model is an organizing method that prioritizes victim safety and  offender accountability within a social change framework.   The model guides organizers to build interventions within systems that are aligned with the lived experience of victims.</a:t>
            </a:r>
          </a:p>
          <a:p>
            <a:pPr marL="0" indent="0">
              <a:buNone/>
            </a:pPr>
            <a:endParaRPr lang="en-US" sz="2100" dirty="0"/>
          </a:p>
          <a:p>
            <a:pPr marL="0" indent="0">
              <a:spcBef>
                <a:spcPts val="0"/>
              </a:spcBef>
              <a:buNone/>
            </a:pPr>
            <a:r>
              <a:rPr lang="en-IE" sz="2100" dirty="0" smtClean="0">
                <a:ea typeface="Times New Roman"/>
              </a:rPr>
              <a:t>The </a:t>
            </a:r>
            <a:r>
              <a:rPr lang="en-IE" sz="2100" dirty="0">
                <a:ea typeface="Times New Roman"/>
              </a:rPr>
              <a:t>Duluth Model </a:t>
            </a:r>
            <a:r>
              <a:rPr lang="en-IE" sz="2100" dirty="0" smtClean="0">
                <a:ea typeface="Times New Roman"/>
              </a:rPr>
              <a:t>creates </a:t>
            </a:r>
            <a:r>
              <a:rPr lang="en-IE" sz="2100" dirty="0">
                <a:ea typeface="Times New Roman"/>
              </a:rPr>
              <a:t>a distinctive form of organized public responses to domestic violence.  It is characterized by:</a:t>
            </a:r>
            <a:endParaRPr lang="en-US" sz="2100" dirty="0">
              <a:ea typeface="Times New Roman"/>
            </a:endParaRPr>
          </a:p>
          <a:p>
            <a:pPr lvl="0">
              <a:spcBef>
                <a:spcPts val="0"/>
              </a:spcBef>
              <a:buFont typeface="Symbol"/>
              <a:buChar char=""/>
              <a:tabLst>
                <a:tab pos="533400" algn="l"/>
              </a:tabLst>
            </a:pPr>
            <a:r>
              <a:rPr lang="en-IE" sz="2100" dirty="0">
                <a:ea typeface="Times New Roman"/>
              </a:rPr>
              <a:t>Clearly identifiable and largely shared assumptions and theories about the source of battering and the effective means to deter it. </a:t>
            </a:r>
            <a:endParaRPr lang="en-US" sz="2100" dirty="0">
              <a:ea typeface="Times New Roman"/>
            </a:endParaRPr>
          </a:p>
          <a:p>
            <a:pPr lvl="0">
              <a:spcBef>
                <a:spcPts val="0"/>
              </a:spcBef>
              <a:buFont typeface="Symbol"/>
              <a:buChar char=""/>
              <a:tabLst>
                <a:tab pos="533400" algn="l"/>
              </a:tabLst>
            </a:pPr>
            <a:r>
              <a:rPr lang="en-IE" sz="2100" dirty="0">
                <a:ea typeface="Times New Roman"/>
              </a:rPr>
              <a:t>Empirically tested intervention strategies that build safety and accountability into all elements of the infrastructure of processing cases of violence.  </a:t>
            </a:r>
            <a:endParaRPr lang="en-US" sz="2100" dirty="0">
              <a:ea typeface="Times New Roman"/>
            </a:endParaRPr>
          </a:p>
          <a:p>
            <a:pPr lvl="0">
              <a:spcBef>
                <a:spcPts val="0"/>
              </a:spcBef>
              <a:buFont typeface="Symbol"/>
              <a:buChar char=""/>
              <a:tabLst>
                <a:tab pos="533400" algn="l"/>
              </a:tabLst>
            </a:pPr>
            <a:r>
              <a:rPr lang="en-IE" sz="2100" dirty="0">
                <a:ea typeface="Times New Roman"/>
              </a:rPr>
              <a:t>Well defined methods of inter-agency cooperation guided by advocacy programs</a:t>
            </a:r>
            <a:r>
              <a:rPr lang="en-IE" dirty="0">
                <a:latin typeface="Calibri"/>
                <a:ea typeface="Times New Roman"/>
              </a:rPr>
              <a:t>. </a:t>
            </a:r>
            <a:endParaRPr lang="en-US" dirty="0">
              <a:latin typeface="Times New Roman"/>
              <a:ea typeface="Times New Roman"/>
            </a:endParaRPr>
          </a:p>
          <a:p>
            <a:pPr marL="0" indent="0">
              <a:buNone/>
            </a:pPr>
            <a:r>
              <a:rPr lang="en-US" dirty="0" smtClean="0"/>
              <a:t>  </a:t>
            </a:r>
            <a:endParaRPr lang="en-US" dirty="0"/>
          </a:p>
        </p:txBody>
      </p:sp>
    </p:spTree>
    <p:extLst>
      <p:ext uri="{BB962C8B-B14F-4D97-AF65-F5344CB8AC3E}">
        <p14:creationId xmlns:p14="http://schemas.microsoft.com/office/powerpoint/2010/main" xmlns="" val="927728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Duluth Model:</a:t>
            </a:r>
            <a:br>
              <a:rPr lang="en-US" dirty="0" smtClean="0"/>
            </a:br>
            <a:r>
              <a:rPr lang="en-US" dirty="0" smtClean="0"/>
              <a:t>A Guide for Organizing</a:t>
            </a:r>
            <a:endParaRPr lang="en-US" dirty="0"/>
          </a:p>
        </p:txBody>
      </p:sp>
      <p:sp>
        <p:nvSpPr>
          <p:cNvPr id="3" name="Content Placeholder 2"/>
          <p:cNvSpPr>
            <a:spLocks noGrp="1"/>
          </p:cNvSpPr>
          <p:nvPr>
            <p:ph idx="1"/>
          </p:nvPr>
        </p:nvSpPr>
        <p:spPr>
          <a:xfrm>
            <a:off x="508001" y="2160590"/>
            <a:ext cx="6447501" cy="4164010"/>
          </a:xfrm>
        </p:spPr>
        <p:txBody>
          <a:bodyPr>
            <a:normAutofit lnSpcReduction="10000"/>
          </a:bodyPr>
          <a:lstStyle/>
          <a:p>
            <a:r>
              <a:rPr lang="en-US" sz="2000" dirty="0" smtClean="0"/>
              <a:t>Advocacy agencies coordinate the work of the CCR.</a:t>
            </a:r>
          </a:p>
          <a:p>
            <a:endParaRPr lang="en-US" sz="2000" dirty="0" smtClean="0"/>
          </a:p>
          <a:p>
            <a:r>
              <a:rPr lang="en-US" sz="2000" dirty="0" smtClean="0"/>
              <a:t>Victims and their experience are integral in designing and advising the work of the CCR.</a:t>
            </a:r>
          </a:p>
          <a:p>
            <a:endParaRPr lang="en-US" sz="2000" dirty="0" smtClean="0"/>
          </a:p>
          <a:p>
            <a:r>
              <a:rPr lang="en-US" sz="2000" dirty="0" smtClean="0"/>
              <a:t>Interventions need to enhance and be linked to the work of the next agency processing the case.</a:t>
            </a:r>
          </a:p>
          <a:p>
            <a:endParaRPr lang="en-US" sz="2000" dirty="0" smtClean="0"/>
          </a:p>
          <a:p>
            <a:r>
              <a:rPr lang="en-US" sz="2000" dirty="0" smtClean="0"/>
              <a:t>The focus is never on the individual worker.  It’s on the policies, protocols and practices that inform the workers actions.</a:t>
            </a:r>
          </a:p>
          <a:p>
            <a:endParaRPr lang="en-US" dirty="0"/>
          </a:p>
        </p:txBody>
      </p:sp>
    </p:spTree>
    <p:extLst>
      <p:ext uri="{BB962C8B-B14F-4D97-AF65-F5344CB8AC3E}">
        <p14:creationId xmlns:p14="http://schemas.microsoft.com/office/powerpoint/2010/main" xmlns="" val="155701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0C226"/>
                </a:solidFill>
              </a:rPr>
              <a:t>The Duluth Model:</a:t>
            </a:r>
            <a:br>
              <a:rPr lang="en-US" dirty="0">
                <a:solidFill>
                  <a:srgbClr val="90C226"/>
                </a:solidFill>
              </a:rPr>
            </a:br>
            <a:r>
              <a:rPr lang="en-US" dirty="0">
                <a:solidFill>
                  <a:srgbClr val="90C226"/>
                </a:solidFill>
              </a:rPr>
              <a:t>A Guide for Organizing</a:t>
            </a:r>
            <a:endParaRPr lang="en-US" dirty="0"/>
          </a:p>
        </p:txBody>
      </p:sp>
      <p:sp>
        <p:nvSpPr>
          <p:cNvPr id="3" name="Content Placeholder 2"/>
          <p:cNvSpPr>
            <a:spLocks noGrp="1"/>
          </p:cNvSpPr>
          <p:nvPr>
            <p:ph idx="1"/>
          </p:nvPr>
        </p:nvSpPr>
        <p:spPr/>
        <p:txBody>
          <a:bodyPr>
            <a:normAutofit fontScale="92500" lnSpcReduction="20000"/>
          </a:bodyPr>
          <a:lstStyle/>
          <a:p>
            <a:pPr lvl="0">
              <a:buClr>
                <a:srgbClr val="90C226"/>
              </a:buClr>
            </a:pPr>
            <a:r>
              <a:rPr lang="en-US" sz="2000" dirty="0">
                <a:solidFill>
                  <a:prstClr val="white">
                    <a:lumMod val="75000"/>
                    <a:lumOff val="25000"/>
                  </a:prstClr>
                </a:solidFill>
              </a:rPr>
              <a:t>Each intervention needs to balance prioritizing victim safety and offender accountability with improving the work experience of the practitioner. </a:t>
            </a:r>
            <a:endParaRPr lang="en-US" sz="2000" dirty="0" smtClean="0">
              <a:solidFill>
                <a:prstClr val="white">
                  <a:lumMod val="75000"/>
                  <a:lumOff val="25000"/>
                </a:prstClr>
              </a:solidFill>
            </a:endParaRPr>
          </a:p>
          <a:p>
            <a:pPr lvl="0">
              <a:buClr>
                <a:srgbClr val="90C226"/>
              </a:buClr>
            </a:pPr>
            <a:endParaRPr lang="en-US" sz="2000" dirty="0">
              <a:solidFill>
                <a:prstClr val="white">
                  <a:lumMod val="75000"/>
                  <a:lumOff val="25000"/>
                </a:prstClr>
              </a:solidFill>
            </a:endParaRPr>
          </a:p>
          <a:p>
            <a:pPr lvl="0">
              <a:buClr>
                <a:srgbClr val="90C226"/>
              </a:buClr>
            </a:pPr>
            <a:r>
              <a:rPr lang="en-US" sz="2000" dirty="0">
                <a:solidFill>
                  <a:prstClr val="white">
                    <a:lumMod val="75000"/>
                    <a:lumOff val="25000"/>
                  </a:prstClr>
                </a:solidFill>
              </a:rPr>
              <a:t>Risk information must be collected, analyzed and distributed at the outset of a case so that all agencies are making decisions based on consistent risk data to manage the offender</a:t>
            </a:r>
            <a:r>
              <a:rPr lang="en-US" sz="2000" dirty="0" smtClean="0">
                <a:solidFill>
                  <a:prstClr val="white">
                    <a:lumMod val="75000"/>
                    <a:lumOff val="25000"/>
                  </a:prstClr>
                </a:solidFill>
              </a:rPr>
              <a:t>.</a:t>
            </a:r>
          </a:p>
          <a:p>
            <a:pPr lvl="0">
              <a:buClr>
                <a:srgbClr val="90C226"/>
              </a:buClr>
            </a:pPr>
            <a:endParaRPr lang="en-US" sz="2000" dirty="0">
              <a:solidFill>
                <a:prstClr val="white">
                  <a:lumMod val="75000"/>
                  <a:lumOff val="25000"/>
                </a:prstClr>
              </a:solidFill>
            </a:endParaRPr>
          </a:p>
          <a:p>
            <a:pPr lvl="0">
              <a:buClr>
                <a:srgbClr val="90C226"/>
              </a:buClr>
            </a:pPr>
            <a:r>
              <a:rPr lang="en-US" sz="2000" dirty="0" smtClean="0">
                <a:solidFill>
                  <a:prstClr val="white">
                    <a:lumMod val="75000"/>
                    <a:lumOff val="25000"/>
                  </a:prstClr>
                </a:solidFill>
              </a:rPr>
              <a:t>Practitioners </a:t>
            </a:r>
            <a:r>
              <a:rPr lang="en-US" sz="2000" dirty="0">
                <a:solidFill>
                  <a:prstClr val="white">
                    <a:lumMod val="75000"/>
                    <a:lumOff val="25000"/>
                  </a:prstClr>
                </a:solidFill>
              </a:rPr>
              <a:t>to work together in a strategic manner to resolve problems</a:t>
            </a:r>
            <a:r>
              <a:rPr lang="en-US" sz="2000" dirty="0" smtClean="0">
                <a:solidFill>
                  <a:prstClr val="white">
                    <a:lumMod val="75000"/>
                    <a:lumOff val="25000"/>
                  </a:prstClr>
                </a:solidFill>
              </a:rPr>
              <a:t>.  Most work is done in small groups or individual meetings rather than large monthly meetings.       </a:t>
            </a:r>
            <a:endParaRPr lang="en-US" sz="2000" dirty="0">
              <a:solidFill>
                <a:prstClr val="white">
                  <a:lumMod val="75000"/>
                  <a:lumOff val="25000"/>
                </a:prstClr>
              </a:solidFill>
            </a:endParaRPr>
          </a:p>
          <a:p>
            <a:endParaRPr lang="en-US" sz="2000" dirty="0"/>
          </a:p>
        </p:txBody>
      </p:sp>
    </p:spTree>
    <p:extLst>
      <p:ext uri="{BB962C8B-B14F-4D97-AF65-F5344CB8AC3E}">
        <p14:creationId xmlns:p14="http://schemas.microsoft.com/office/powerpoint/2010/main" xmlns="" val="1336797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4493</TotalTime>
  <Words>2643</Words>
  <Application>Microsoft Office PowerPoint</Application>
  <PresentationFormat>On-screen Show (4:3)</PresentationFormat>
  <Paragraphs>283</Paragraphs>
  <Slides>31</Slides>
  <Notes>9</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Facet</vt:lpstr>
      <vt:lpstr>The Duluth Model, Coordinated Community Response and Men’s Nonviolence Program</vt:lpstr>
      <vt:lpstr>Battering </vt:lpstr>
      <vt:lpstr>Origins of the Duluth Model</vt:lpstr>
      <vt:lpstr>Early Strategies that Set the Foundation of the Duluth Model</vt:lpstr>
      <vt:lpstr>Early Organizing Leads to the First Policy Change: Mandatory Arrest</vt:lpstr>
      <vt:lpstr>Mandatory Arrest Study Results: “striking and persuasive.”</vt:lpstr>
      <vt:lpstr>The Duluth Model</vt:lpstr>
      <vt:lpstr>The Duluth Model: A Guide for Organizing</vt:lpstr>
      <vt:lpstr>The Duluth Model: A Guide for Organizing</vt:lpstr>
      <vt:lpstr>The Duluth Model:  The Importance of Advocacy and Victim Input</vt:lpstr>
      <vt:lpstr>The Duluth Model:  Principles</vt:lpstr>
      <vt:lpstr>The Duluth Model:  A Shared Understanding </vt:lpstr>
      <vt:lpstr>Coordinated Community Response</vt:lpstr>
      <vt:lpstr>Slide 14</vt:lpstr>
      <vt:lpstr>Slide 15</vt:lpstr>
      <vt:lpstr>The Eight Methods: Administrative Practice</vt:lpstr>
      <vt:lpstr>Risk and Contextual Information Gathered by DPD’s Risk Questions</vt:lpstr>
      <vt:lpstr>    CCR Problem-Solving</vt:lpstr>
      <vt:lpstr>Individual vs. Case Issues</vt:lpstr>
      <vt:lpstr>The Role of Advocacy in CCR Work</vt:lpstr>
      <vt:lpstr>Research and Program Evaluation in Duluth</vt:lpstr>
      <vt:lpstr>Research on Duluth’s Coordinated Community Response</vt:lpstr>
      <vt:lpstr>Research on Duluth’s Coordinated Community Response</vt:lpstr>
      <vt:lpstr>Ongoing Evaluation of Recidivism in Duluth’s CCR</vt:lpstr>
      <vt:lpstr>DAIP’s Men’s Nonviolence Program</vt:lpstr>
      <vt:lpstr>Part of a Social Movement</vt:lpstr>
      <vt:lpstr>Core Principles of Social Change</vt:lpstr>
      <vt:lpstr>Principles of a Duluth Model  Men’s Nonviolence Program</vt:lpstr>
      <vt:lpstr>Principles of a Duluth Model  Men’s Nonviolence Program</vt:lpstr>
      <vt:lpstr>Current Batterer Intervention Programs (BIP)</vt:lpstr>
      <vt:lpstr>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Duluth Model, Coordinated Community Response and Men’s Nonviolence Program</dc:title>
  <dc:creator>Scott Miller</dc:creator>
  <cp:lastModifiedBy>Nelson</cp:lastModifiedBy>
  <cp:revision>63</cp:revision>
  <cp:lastPrinted>2015-08-05T19:26:35Z</cp:lastPrinted>
  <dcterms:created xsi:type="dcterms:W3CDTF">2015-06-23T18:58:53Z</dcterms:created>
  <dcterms:modified xsi:type="dcterms:W3CDTF">2015-08-09T00:29:52Z</dcterms:modified>
</cp:coreProperties>
</file>